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65" r:id="rId2"/>
    <p:sldId id="266" r:id="rId3"/>
    <p:sldId id="267" r:id="rId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A4320EB-BA8D-4973-94FB-8BEC77DAF9C7}">
          <p14:sldIdLst>
            <p14:sldId id="265"/>
            <p14:sldId id="266"/>
            <p14:sldId id="267"/>
          </p14:sldIdLst>
        </p14:section>
        <p14:section name="Untitled Section" id="{EFBC630E-6BC5-4B2E-B03D-12F47F03BBCD}">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91" autoAdjust="0"/>
    <p:restoredTop sz="76457" autoAdjust="0"/>
  </p:normalViewPr>
  <p:slideViewPr>
    <p:cSldViewPr>
      <p:cViewPr>
        <p:scale>
          <a:sx n="150" d="100"/>
          <a:sy n="150" d="100"/>
        </p:scale>
        <p:origin x="1848" y="-30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346F45-DCBD-4C6D-93E7-DDCB23521AD8}" type="datetimeFigureOut">
              <a:rPr lang="en-AU" smtClean="0"/>
              <a:t>13/01/2020</a:t>
            </a:fld>
            <a:endParaRPr lang="en-AU"/>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B1B528-4AEC-4AE3-B449-CB66D596DADE}" type="slidenum">
              <a:rPr lang="en-AU" smtClean="0"/>
              <a:t>‹#›</a:t>
            </a:fld>
            <a:endParaRPr lang="en-AU"/>
          </a:p>
        </p:txBody>
      </p:sp>
    </p:spTree>
    <p:extLst>
      <p:ext uri="{BB962C8B-B14F-4D97-AF65-F5344CB8AC3E}">
        <p14:creationId xmlns:p14="http://schemas.microsoft.com/office/powerpoint/2010/main" val="1743035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4"/>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25"/>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8"/>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8"/>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4"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4"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5"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92" y="364074"/>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5" y="1913474"/>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92"/>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92"/>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8"/>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41"/>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1/13/2020</a:t>
            </a:fld>
            <a:endParaRPr lang="en-US"/>
          </a:p>
        </p:txBody>
      </p:sp>
      <p:sp>
        <p:nvSpPr>
          <p:cNvPr id="5" name="Footer Placeholder 4"/>
          <p:cNvSpPr>
            <a:spLocks noGrp="1"/>
          </p:cNvSpPr>
          <p:nvPr>
            <p:ph type="ftr" sz="quarter" idx="3"/>
          </p:nvPr>
        </p:nvSpPr>
        <p:spPr>
          <a:xfrm>
            <a:off x="2343150" y="8475141"/>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41"/>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image" Target="../media/image6.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 Id="rId1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oleObject" Target="../embeddings/oleObject10.bin"/><Relationship Id="rId3" Type="http://schemas.openxmlformats.org/officeDocument/2006/relationships/image" Target="../media/image13.tif"/><Relationship Id="rId7" Type="http://schemas.openxmlformats.org/officeDocument/2006/relationships/oleObject" Target="../embeddings/oleObject7.bin"/><Relationship Id="rId12" Type="http://schemas.openxmlformats.org/officeDocument/2006/relationships/image" Target="../media/image10.emf"/><Relationship Id="rId2" Type="http://schemas.openxmlformats.org/officeDocument/2006/relationships/slideLayout" Target="../slideLayouts/slideLayout2.xml"/><Relationship Id="rId16" Type="http://schemas.openxmlformats.org/officeDocument/2006/relationships/image" Target="../media/image12.emf"/><Relationship Id="rId1" Type="http://schemas.openxmlformats.org/officeDocument/2006/relationships/vmlDrawing" Target="../drawings/vmlDrawing2.vml"/><Relationship Id="rId6" Type="http://schemas.openxmlformats.org/officeDocument/2006/relationships/image" Target="../media/image7.emf"/><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1.bin"/><Relationship Id="rId10" Type="http://schemas.openxmlformats.org/officeDocument/2006/relationships/image" Target="../media/image9.emf"/><Relationship Id="rId4" Type="http://schemas.openxmlformats.org/officeDocument/2006/relationships/image" Target="../media/image14.png"/><Relationship Id="rId9" Type="http://schemas.openxmlformats.org/officeDocument/2006/relationships/oleObject" Target="../embeddings/oleObject8.bin"/><Relationship Id="rId14" Type="http://schemas.openxmlformats.org/officeDocument/2006/relationships/image" Target="../media/image1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9" name="对象 128">
            <a:extLst>
              <a:ext uri="{FF2B5EF4-FFF2-40B4-BE49-F238E27FC236}">
                <a16:creationId xmlns:a16="http://schemas.microsoft.com/office/drawing/2014/main" xmlns="" id="{1094738B-FB97-4A54-8304-ACB09A32D279}"/>
              </a:ext>
            </a:extLst>
          </p:cNvPr>
          <p:cNvGraphicFramePr>
            <a:graphicFrameLocks noChangeAspect="1"/>
          </p:cNvGraphicFramePr>
          <p:nvPr>
            <p:extLst>
              <p:ext uri="{D42A27DB-BD31-4B8C-83A1-F6EECF244321}">
                <p14:modId xmlns:p14="http://schemas.microsoft.com/office/powerpoint/2010/main" val="780434871"/>
              </p:ext>
            </p:extLst>
          </p:nvPr>
        </p:nvGraphicFramePr>
        <p:xfrm>
          <a:off x="539918" y="3657600"/>
          <a:ext cx="2638425" cy="2017712"/>
        </p:xfrm>
        <a:graphic>
          <a:graphicData uri="http://schemas.openxmlformats.org/presentationml/2006/ole">
            <mc:AlternateContent xmlns:mc="http://schemas.openxmlformats.org/markup-compatibility/2006">
              <mc:Choice xmlns:v="urn:schemas-microsoft-com:vml" Requires="v">
                <p:oleObj spid="_x0000_s7394" name="Prism 8" r:id="rId3" imgW="2639075" imgH="2017223" progId="Prism8.Document">
                  <p:embed/>
                </p:oleObj>
              </mc:Choice>
              <mc:Fallback>
                <p:oleObj name="Prism 8" r:id="rId3" imgW="2639075" imgH="2017223" progId="Prism8.Document">
                  <p:embed/>
                  <p:pic>
                    <p:nvPicPr>
                      <p:cNvPr id="0" name=""/>
                      <p:cNvPicPr/>
                      <p:nvPr/>
                    </p:nvPicPr>
                    <p:blipFill>
                      <a:blip r:embed="rId4"/>
                      <a:stretch>
                        <a:fillRect/>
                      </a:stretch>
                    </p:blipFill>
                    <p:spPr>
                      <a:xfrm>
                        <a:off x="539918" y="3657600"/>
                        <a:ext cx="2638425" cy="2017712"/>
                      </a:xfrm>
                      <a:prstGeom prst="rect">
                        <a:avLst/>
                      </a:prstGeom>
                    </p:spPr>
                  </p:pic>
                </p:oleObj>
              </mc:Fallback>
            </mc:AlternateContent>
          </a:graphicData>
        </a:graphic>
      </p:graphicFrame>
      <p:graphicFrame>
        <p:nvGraphicFramePr>
          <p:cNvPr id="67" name="对象 66">
            <a:extLst>
              <a:ext uri="{FF2B5EF4-FFF2-40B4-BE49-F238E27FC236}">
                <a16:creationId xmlns:a16="http://schemas.microsoft.com/office/drawing/2014/main" xmlns="" id="{E3CE6C57-5AAD-47F2-9106-B49BF9009BA9}"/>
              </a:ext>
            </a:extLst>
          </p:cNvPr>
          <p:cNvGraphicFramePr>
            <a:graphicFrameLocks noChangeAspect="1"/>
          </p:cNvGraphicFramePr>
          <p:nvPr>
            <p:extLst>
              <p:ext uri="{D42A27DB-BD31-4B8C-83A1-F6EECF244321}">
                <p14:modId xmlns:p14="http://schemas.microsoft.com/office/powerpoint/2010/main" val="3998798482"/>
              </p:ext>
            </p:extLst>
          </p:nvPr>
        </p:nvGraphicFramePr>
        <p:xfrm>
          <a:off x="533742" y="430540"/>
          <a:ext cx="2330514" cy="1750246"/>
        </p:xfrm>
        <a:graphic>
          <a:graphicData uri="http://schemas.openxmlformats.org/presentationml/2006/ole">
            <mc:AlternateContent xmlns:mc="http://schemas.openxmlformats.org/markup-compatibility/2006">
              <mc:Choice xmlns:v="urn:schemas-microsoft-com:vml" Requires="v">
                <p:oleObj spid="_x0000_s7395" name="Prism 8" r:id="rId5" imgW="3526449" imgH="2648213" progId="Prism8.Document">
                  <p:embed/>
                </p:oleObj>
              </mc:Choice>
              <mc:Fallback>
                <p:oleObj name="Prism 8" r:id="rId5" imgW="3526449" imgH="2648213" progId="Prism8.Document">
                  <p:embed/>
                  <p:pic>
                    <p:nvPicPr>
                      <p:cNvPr id="0" name=""/>
                      <p:cNvPicPr/>
                      <p:nvPr/>
                    </p:nvPicPr>
                    <p:blipFill>
                      <a:blip r:embed="rId6"/>
                      <a:stretch>
                        <a:fillRect/>
                      </a:stretch>
                    </p:blipFill>
                    <p:spPr>
                      <a:xfrm>
                        <a:off x="533742" y="430540"/>
                        <a:ext cx="2330514" cy="1750246"/>
                      </a:xfrm>
                      <a:prstGeom prst="rect">
                        <a:avLst/>
                      </a:prstGeom>
                    </p:spPr>
                  </p:pic>
                </p:oleObj>
              </mc:Fallback>
            </mc:AlternateContent>
          </a:graphicData>
        </a:graphic>
      </p:graphicFrame>
      <p:graphicFrame>
        <p:nvGraphicFramePr>
          <p:cNvPr id="74" name="对象 73">
            <a:extLst>
              <a:ext uri="{FF2B5EF4-FFF2-40B4-BE49-F238E27FC236}">
                <a16:creationId xmlns:a16="http://schemas.microsoft.com/office/drawing/2014/main" xmlns="" id="{9827B71A-7822-4F00-AE6A-9374A1B33B90}"/>
              </a:ext>
            </a:extLst>
          </p:cNvPr>
          <p:cNvGraphicFramePr>
            <a:graphicFrameLocks noChangeAspect="1"/>
          </p:cNvGraphicFramePr>
          <p:nvPr>
            <p:extLst/>
          </p:nvPr>
        </p:nvGraphicFramePr>
        <p:xfrm>
          <a:off x="2721812" y="627148"/>
          <a:ext cx="1701800" cy="1662113"/>
        </p:xfrm>
        <a:graphic>
          <a:graphicData uri="http://schemas.openxmlformats.org/presentationml/2006/ole">
            <mc:AlternateContent xmlns:mc="http://schemas.openxmlformats.org/markup-compatibility/2006">
              <mc:Choice xmlns:v="urn:schemas-microsoft-com:vml" Requires="v">
                <p:oleObj spid="_x0000_s7396" name="Prism 8" r:id="rId7" imgW="1939331" imgH="1895131" progId="Prism8.Document">
                  <p:embed/>
                </p:oleObj>
              </mc:Choice>
              <mc:Fallback>
                <p:oleObj name="Prism 8" r:id="rId7" imgW="1939331" imgH="1895131" progId="Prism8.Document">
                  <p:embed/>
                  <p:pic>
                    <p:nvPicPr>
                      <p:cNvPr id="0" name=""/>
                      <p:cNvPicPr/>
                      <p:nvPr/>
                    </p:nvPicPr>
                    <p:blipFill>
                      <a:blip r:embed="rId8"/>
                      <a:stretch>
                        <a:fillRect/>
                      </a:stretch>
                    </p:blipFill>
                    <p:spPr>
                      <a:xfrm>
                        <a:off x="2721812" y="627148"/>
                        <a:ext cx="1701800" cy="1662113"/>
                      </a:xfrm>
                      <a:prstGeom prst="rect">
                        <a:avLst/>
                      </a:prstGeom>
                    </p:spPr>
                  </p:pic>
                </p:oleObj>
              </mc:Fallback>
            </mc:AlternateContent>
          </a:graphicData>
        </a:graphic>
      </p:graphicFrame>
      <p:sp>
        <p:nvSpPr>
          <p:cNvPr id="75" name="Rectangle 55">
            <a:extLst>
              <a:ext uri="{FF2B5EF4-FFF2-40B4-BE49-F238E27FC236}">
                <a16:creationId xmlns:a16="http://schemas.microsoft.com/office/drawing/2014/main" xmlns="" id="{5EDC2BFC-3599-436E-8CA0-6EDBE68DDE43}"/>
              </a:ext>
            </a:extLst>
          </p:cNvPr>
          <p:cNvSpPr/>
          <p:nvPr/>
        </p:nvSpPr>
        <p:spPr>
          <a:xfrm>
            <a:off x="2817783" y="395542"/>
            <a:ext cx="283845" cy="251817"/>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B</a:t>
            </a:r>
          </a:p>
        </p:txBody>
      </p:sp>
      <p:sp>
        <p:nvSpPr>
          <p:cNvPr id="66" name="Rectangle 55">
            <a:extLst>
              <a:ext uri="{FF2B5EF4-FFF2-40B4-BE49-F238E27FC236}">
                <a16:creationId xmlns:a16="http://schemas.microsoft.com/office/drawing/2014/main" xmlns="" id="{4DB45E10-7EDF-49B2-B684-F31708C9734B}"/>
              </a:ext>
            </a:extLst>
          </p:cNvPr>
          <p:cNvSpPr/>
          <p:nvPr/>
        </p:nvSpPr>
        <p:spPr>
          <a:xfrm>
            <a:off x="514314" y="403944"/>
            <a:ext cx="283845"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A</a:t>
            </a:r>
          </a:p>
        </p:txBody>
      </p:sp>
      <p:sp>
        <p:nvSpPr>
          <p:cNvPr id="84" name="Rectangle 55">
            <a:extLst>
              <a:ext uri="{FF2B5EF4-FFF2-40B4-BE49-F238E27FC236}">
                <a16:creationId xmlns:a16="http://schemas.microsoft.com/office/drawing/2014/main" xmlns="" id="{86D1A755-51FF-4F64-8BBF-FAA35E8F10DF}"/>
              </a:ext>
            </a:extLst>
          </p:cNvPr>
          <p:cNvSpPr/>
          <p:nvPr/>
        </p:nvSpPr>
        <p:spPr>
          <a:xfrm>
            <a:off x="533742" y="1938867"/>
            <a:ext cx="328589"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C</a:t>
            </a:r>
          </a:p>
        </p:txBody>
      </p:sp>
      <p:graphicFrame>
        <p:nvGraphicFramePr>
          <p:cNvPr id="130" name="对象 129">
            <a:extLst>
              <a:ext uri="{FF2B5EF4-FFF2-40B4-BE49-F238E27FC236}">
                <a16:creationId xmlns:a16="http://schemas.microsoft.com/office/drawing/2014/main" xmlns="" id="{890DC3B1-CA30-4729-ADC8-0CC3E00AAB68}"/>
              </a:ext>
            </a:extLst>
          </p:cNvPr>
          <p:cNvGraphicFramePr>
            <a:graphicFrameLocks noChangeAspect="1"/>
          </p:cNvGraphicFramePr>
          <p:nvPr>
            <p:extLst>
              <p:ext uri="{D42A27DB-BD31-4B8C-83A1-F6EECF244321}">
                <p14:modId xmlns:p14="http://schemas.microsoft.com/office/powerpoint/2010/main" val="50980818"/>
              </p:ext>
            </p:extLst>
          </p:nvPr>
        </p:nvGraphicFramePr>
        <p:xfrm>
          <a:off x="2914631" y="3853085"/>
          <a:ext cx="1204913" cy="2595563"/>
        </p:xfrm>
        <a:graphic>
          <a:graphicData uri="http://schemas.openxmlformats.org/presentationml/2006/ole">
            <mc:AlternateContent xmlns:mc="http://schemas.openxmlformats.org/markup-compatibility/2006">
              <mc:Choice xmlns:v="urn:schemas-microsoft-com:vml" Requires="v">
                <p:oleObj spid="_x0000_s7397" name="Prism 8" r:id="rId9" imgW="1204294" imgH="2594910" progId="Prism8.Document">
                  <p:embed/>
                </p:oleObj>
              </mc:Choice>
              <mc:Fallback>
                <p:oleObj name="Prism 8" r:id="rId9" imgW="1204294" imgH="2594910" progId="Prism8.Document">
                  <p:embed/>
                  <p:pic>
                    <p:nvPicPr>
                      <p:cNvPr id="0" name=""/>
                      <p:cNvPicPr/>
                      <p:nvPr/>
                    </p:nvPicPr>
                    <p:blipFill>
                      <a:blip r:embed="rId10"/>
                      <a:stretch>
                        <a:fillRect/>
                      </a:stretch>
                    </p:blipFill>
                    <p:spPr>
                      <a:xfrm>
                        <a:off x="2914631" y="3853085"/>
                        <a:ext cx="1204913" cy="2595563"/>
                      </a:xfrm>
                      <a:prstGeom prst="rect">
                        <a:avLst/>
                      </a:prstGeom>
                    </p:spPr>
                  </p:pic>
                </p:oleObj>
              </mc:Fallback>
            </mc:AlternateContent>
          </a:graphicData>
        </a:graphic>
      </p:graphicFrame>
      <p:sp>
        <p:nvSpPr>
          <p:cNvPr id="65" name="Rectangle 55"/>
          <p:cNvSpPr/>
          <p:nvPr/>
        </p:nvSpPr>
        <p:spPr>
          <a:xfrm>
            <a:off x="2995335" y="3821550"/>
            <a:ext cx="229173"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E</a:t>
            </a:r>
          </a:p>
        </p:txBody>
      </p:sp>
      <p:sp>
        <p:nvSpPr>
          <p:cNvPr id="4" name="Rectangle 3"/>
          <p:cNvSpPr/>
          <p:nvPr/>
        </p:nvSpPr>
        <p:spPr>
          <a:xfrm>
            <a:off x="1191782" y="623930"/>
            <a:ext cx="157084" cy="79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Rectangle 55">
            <a:extLst>
              <a:ext uri="{FF2B5EF4-FFF2-40B4-BE49-F238E27FC236}">
                <a16:creationId xmlns:a16="http://schemas.microsoft.com/office/drawing/2014/main" xmlns="" id="{C5324C8E-2013-4C92-8E19-7857C600D08B}"/>
              </a:ext>
            </a:extLst>
          </p:cNvPr>
          <p:cNvSpPr/>
          <p:nvPr/>
        </p:nvSpPr>
        <p:spPr>
          <a:xfrm>
            <a:off x="1047166" y="519583"/>
            <a:ext cx="569140" cy="246221"/>
          </a:xfrm>
          <a:prstGeom prst="rect">
            <a:avLst/>
          </a:prstGeom>
        </p:spPr>
        <p:txBody>
          <a:bodyPr wrap="square">
            <a:spAutoFit/>
          </a:bodyPr>
          <a:lstStyle/>
          <a:p>
            <a:r>
              <a:rPr lang="en-US" sz="1000" b="1" dirty="0">
                <a:latin typeface="Times New Roman" panose="02020603050405020304" pitchFamily="18" charset="0"/>
                <a:cs typeface="Times New Roman" panose="02020603050405020304" pitchFamily="18" charset="0"/>
              </a:rPr>
              <a:t>Con</a:t>
            </a:r>
          </a:p>
        </p:txBody>
      </p:sp>
      <p:sp>
        <p:nvSpPr>
          <p:cNvPr id="5" name="Rectangle 4"/>
          <p:cNvSpPr/>
          <p:nvPr/>
        </p:nvSpPr>
        <p:spPr>
          <a:xfrm>
            <a:off x="1586238" y="542443"/>
            <a:ext cx="247766" cy="16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Rectangle 62"/>
          <p:cNvSpPr/>
          <p:nvPr/>
        </p:nvSpPr>
        <p:spPr>
          <a:xfrm>
            <a:off x="2043365" y="567766"/>
            <a:ext cx="247766" cy="161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Rectangle 55">
            <a:extLst>
              <a:ext uri="{FF2B5EF4-FFF2-40B4-BE49-F238E27FC236}">
                <a16:creationId xmlns:a16="http://schemas.microsoft.com/office/drawing/2014/main" xmlns="" id="{BF491831-A645-4DCC-925B-8031D5BB4AA7}"/>
              </a:ext>
            </a:extLst>
          </p:cNvPr>
          <p:cNvSpPr/>
          <p:nvPr/>
        </p:nvSpPr>
        <p:spPr>
          <a:xfrm>
            <a:off x="1436772" y="524456"/>
            <a:ext cx="580279" cy="246221"/>
          </a:xfrm>
          <a:prstGeom prst="rect">
            <a:avLst/>
          </a:prstGeom>
        </p:spPr>
        <p:txBody>
          <a:bodyPr wrap="square">
            <a:spAutoFit/>
          </a:bodyPr>
          <a:lstStyle/>
          <a:p>
            <a:r>
              <a:rPr lang="en-US" sz="1000" b="1" dirty="0">
                <a:latin typeface="Times New Roman" panose="02020603050405020304" pitchFamily="18" charset="0"/>
                <a:cs typeface="Times New Roman" panose="02020603050405020304" pitchFamily="18" charset="0"/>
              </a:rPr>
              <a:t>HFFD</a:t>
            </a:r>
          </a:p>
        </p:txBody>
      </p:sp>
      <p:sp>
        <p:nvSpPr>
          <p:cNvPr id="69" name="Rectangle 55">
            <a:extLst>
              <a:ext uri="{FF2B5EF4-FFF2-40B4-BE49-F238E27FC236}">
                <a16:creationId xmlns:a16="http://schemas.microsoft.com/office/drawing/2014/main" xmlns="" id="{B72C458B-0D2C-4496-9869-6A09E27398D3}"/>
              </a:ext>
            </a:extLst>
          </p:cNvPr>
          <p:cNvSpPr/>
          <p:nvPr/>
        </p:nvSpPr>
        <p:spPr>
          <a:xfrm>
            <a:off x="1923787" y="527028"/>
            <a:ext cx="604129" cy="246222"/>
          </a:xfrm>
          <a:prstGeom prst="rect">
            <a:avLst/>
          </a:prstGeom>
        </p:spPr>
        <p:txBody>
          <a:bodyPr wrap="square">
            <a:spAutoFit/>
          </a:bodyPr>
          <a:lstStyle/>
          <a:p>
            <a:r>
              <a:rPr lang="en-US" sz="1000" b="1" dirty="0">
                <a:latin typeface="Times New Roman" panose="02020603050405020304" pitchFamily="18" charset="0"/>
                <a:cs typeface="Times New Roman" panose="02020603050405020304" pitchFamily="18" charset="0"/>
              </a:rPr>
              <a:t>HFBG</a:t>
            </a:r>
          </a:p>
        </p:txBody>
      </p:sp>
      <p:sp>
        <p:nvSpPr>
          <p:cNvPr id="54" name="Rectangle 55"/>
          <p:cNvSpPr/>
          <p:nvPr/>
        </p:nvSpPr>
        <p:spPr>
          <a:xfrm>
            <a:off x="525780" y="3814015"/>
            <a:ext cx="229173"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D</a:t>
            </a:r>
          </a:p>
        </p:txBody>
      </p:sp>
      <p:sp>
        <p:nvSpPr>
          <p:cNvPr id="70" name="Rectangle 69"/>
          <p:cNvSpPr/>
          <p:nvPr/>
        </p:nvSpPr>
        <p:spPr>
          <a:xfrm>
            <a:off x="495300" y="5917744"/>
            <a:ext cx="5867400" cy="1569660"/>
          </a:xfrm>
          <a:prstGeom prst="rect">
            <a:avLst/>
          </a:prstGeom>
        </p:spPr>
        <p:txBody>
          <a:bodyPr wrap="square">
            <a:spAutoFit/>
          </a:bodyPr>
          <a:lstStyle/>
          <a:p>
            <a:pPr algn="just">
              <a:spcBef>
                <a:spcPts val="600"/>
              </a:spcBef>
              <a:spcAft>
                <a:spcPts val="0"/>
              </a:spcAft>
            </a:pPr>
            <a:r>
              <a:rPr lang="en-AU" altLang="zh-CN" sz="1200" b="1" kern="100" dirty="0">
                <a:latin typeface="Times New Roman" panose="02020603050405020304" pitchFamily="18" charset="0"/>
                <a:cs typeface="Times New Roman" panose="02020603050405020304" pitchFamily="18" charset="0"/>
              </a:rPr>
              <a:t>Figure S1. </a:t>
            </a:r>
            <a:r>
              <a:rPr lang="en-AU" altLang="zh-CN" sz="1200" b="1" dirty="0">
                <a:latin typeface="Times New Roman" panose="02020603050405020304" pitchFamily="18" charset="0"/>
                <a:cs typeface="Times New Roman" panose="02020603050405020304" pitchFamily="18" charset="0"/>
              </a:rPr>
              <a:t>High-fat and fibre-deficient (HFFD) diet induced metabolic syndrome in mice, which were to some degree attenuated by β-glucan supplementation. </a:t>
            </a:r>
            <a:r>
              <a:rPr lang="en-AU" altLang="zh-CN" sz="1200" kern="100" dirty="0">
                <a:latin typeface="Times New Roman" panose="02020603050405020304" pitchFamily="18" charset="0"/>
                <a:cs typeface="Times New Roman" panose="02020603050405020304" pitchFamily="18" charset="0"/>
              </a:rPr>
              <a:t>(A) Body weight over time (n=15). </a:t>
            </a:r>
            <a:r>
              <a:rPr lang="en-AU" altLang="zh-CN" sz="1200" dirty="0">
                <a:latin typeface="Times New Roman" panose="02020603050405020304" pitchFamily="18" charset="0"/>
                <a:cs typeface="Times New Roman" panose="02020603050405020304" pitchFamily="18" charset="0"/>
              </a:rPr>
              <a:t>(B) Fat pad weight (n=9). (C) liver </a:t>
            </a:r>
            <a:r>
              <a:rPr lang="en-AU" altLang="zh-CN" sz="1200" dirty="0" smtClean="0">
                <a:latin typeface="Times New Roman" panose="02020603050405020304" pitchFamily="18" charset="0"/>
                <a:cs typeface="Times New Roman" panose="02020603050405020304" pitchFamily="18" charset="0"/>
              </a:rPr>
              <a:t>mass (</a:t>
            </a:r>
            <a:r>
              <a:rPr lang="en-AU" altLang="zh-CN" sz="1200" dirty="0">
                <a:latin typeface="Times New Roman" panose="02020603050405020304" pitchFamily="18" charset="0"/>
                <a:cs typeface="Times New Roman" panose="02020603050405020304" pitchFamily="18" charset="0"/>
              </a:rPr>
              <a:t>n=9). </a:t>
            </a:r>
            <a:r>
              <a:rPr lang="en-AU" altLang="zh-CN" sz="1200" kern="100" dirty="0">
                <a:latin typeface="Times New Roman" panose="02020603050405020304" pitchFamily="18" charset="0"/>
                <a:cs typeface="Times New Roman" panose="02020603050405020304" pitchFamily="18" charset="0"/>
              </a:rPr>
              <a:t>Glucose tolerance test with blood glucose levels were measured at the indicated time point (D) and area under curve (AUC) calculated (E) (n=10). Values are mean ± SD (A); Values are mean ± SEM (B-I). </a:t>
            </a:r>
            <a:r>
              <a:rPr lang="en-AU" altLang="zh-CN" sz="1200" kern="100" baseline="30000" dirty="0">
                <a:latin typeface="Times New Roman" panose="02020603050405020304" pitchFamily="18" charset="0"/>
                <a:cs typeface="Times New Roman" panose="02020603050405020304" pitchFamily="18" charset="0"/>
              </a:rPr>
              <a:t>*</a:t>
            </a:r>
            <a:r>
              <a:rPr lang="en-AU" altLang="zh-CN" sz="1200" i="1" kern="100" dirty="0">
                <a:latin typeface="Times New Roman" panose="02020603050405020304" pitchFamily="18" charset="0"/>
                <a:cs typeface="Times New Roman" panose="02020603050405020304" pitchFamily="18" charset="0"/>
              </a:rPr>
              <a:t>p</a:t>
            </a:r>
            <a:r>
              <a:rPr lang="en-AU" altLang="zh-CN" sz="1200" kern="100" dirty="0">
                <a:latin typeface="Times New Roman" panose="02020603050405020304" pitchFamily="18" charset="0"/>
                <a:cs typeface="Times New Roman" panose="02020603050405020304" pitchFamily="18" charset="0"/>
              </a:rPr>
              <a:t> &lt; 0.05 HFFD vs. Control (Con). </a:t>
            </a:r>
            <a:r>
              <a:rPr lang="en-AU" altLang="zh-CN" sz="1200" kern="100" baseline="30000" dirty="0">
                <a:latin typeface="Times New Roman" panose="02020603050405020304" pitchFamily="18" charset="0"/>
                <a:cs typeface="Times New Roman" panose="02020603050405020304" pitchFamily="18" charset="0"/>
              </a:rPr>
              <a:t>#</a:t>
            </a:r>
            <a:r>
              <a:rPr lang="en-AU" altLang="zh-CN" sz="1200" i="1" kern="100" dirty="0">
                <a:latin typeface="Times New Roman" panose="02020603050405020304" pitchFamily="18" charset="0"/>
                <a:cs typeface="Times New Roman" panose="02020603050405020304" pitchFamily="18" charset="0"/>
              </a:rPr>
              <a:t>p</a:t>
            </a:r>
            <a:r>
              <a:rPr lang="en-AU" altLang="zh-CN" sz="1200" kern="100" dirty="0">
                <a:latin typeface="Times New Roman" panose="02020603050405020304" pitchFamily="18" charset="0"/>
                <a:cs typeface="Times New Roman" panose="02020603050405020304" pitchFamily="18" charset="0"/>
              </a:rPr>
              <a:t> &lt;0.05 HFBG vs. HFFD. </a:t>
            </a:r>
            <a:r>
              <a:rPr lang="en-AU" altLang="zh-CN" sz="1200" kern="100" baseline="30000" dirty="0">
                <a:latin typeface="Times New Roman" panose="02020603050405020304" pitchFamily="18" charset="0"/>
                <a:cs typeface="Times New Roman" panose="02020603050405020304" pitchFamily="18" charset="0"/>
              </a:rPr>
              <a:t>$</a:t>
            </a:r>
            <a:r>
              <a:rPr lang="en-AU" altLang="zh-CN" sz="1200" i="1" kern="100" dirty="0">
                <a:latin typeface="Times New Roman" panose="02020603050405020304" pitchFamily="18" charset="0"/>
                <a:cs typeface="Times New Roman" panose="02020603050405020304" pitchFamily="18" charset="0"/>
              </a:rPr>
              <a:t>p</a:t>
            </a:r>
            <a:r>
              <a:rPr lang="en-AU" altLang="zh-CN" sz="1200" kern="100" dirty="0">
                <a:latin typeface="Times New Roman" panose="02020603050405020304" pitchFamily="18" charset="0"/>
                <a:cs typeface="Times New Roman" panose="02020603050405020304" pitchFamily="18" charset="0"/>
              </a:rPr>
              <a:t> &lt;0.05 HFBG vs. Con. Scale bar: 50μm. </a:t>
            </a:r>
            <a:r>
              <a:rPr lang="en-AU" altLang="zh-CN" sz="1200" kern="100" dirty="0" err="1">
                <a:latin typeface="Times New Roman" panose="02020603050405020304" pitchFamily="18" charset="0"/>
                <a:cs typeface="Times New Roman" panose="02020603050405020304" pitchFamily="18" charset="0"/>
              </a:rPr>
              <a:t>eWAT</a:t>
            </a:r>
            <a:r>
              <a:rPr lang="en-AU" altLang="zh-CN" sz="1200" kern="100" dirty="0">
                <a:latin typeface="Times New Roman" panose="02020603050405020304" pitchFamily="18" charset="0"/>
                <a:cs typeface="Times New Roman" panose="02020603050405020304" pitchFamily="18" charset="0"/>
              </a:rPr>
              <a:t>: </a:t>
            </a:r>
            <a:r>
              <a:rPr lang="en-AU" altLang="zh-CN" sz="1200" kern="100" dirty="0" err="1">
                <a:latin typeface="Times New Roman" panose="02020603050405020304" pitchFamily="18" charset="0"/>
                <a:cs typeface="Times New Roman" panose="02020603050405020304" pitchFamily="18" charset="0"/>
              </a:rPr>
              <a:t>epididymal</a:t>
            </a:r>
            <a:r>
              <a:rPr lang="en-AU" altLang="zh-CN" sz="1200" kern="100" dirty="0">
                <a:latin typeface="Times New Roman" panose="02020603050405020304" pitchFamily="18" charset="0"/>
                <a:cs typeface="Times New Roman" panose="02020603050405020304" pitchFamily="18" charset="0"/>
              </a:rPr>
              <a:t> white adipose tissue; </a:t>
            </a:r>
            <a:r>
              <a:rPr lang="en-AU" altLang="zh-CN" sz="1200" kern="100" dirty="0" err="1">
                <a:latin typeface="Times New Roman" panose="02020603050405020304" pitchFamily="18" charset="0"/>
                <a:cs typeface="Times New Roman" panose="02020603050405020304" pitchFamily="18" charset="0"/>
              </a:rPr>
              <a:t>iWAT</a:t>
            </a:r>
            <a:r>
              <a:rPr lang="en-AU" altLang="zh-CN" sz="1200" kern="100" dirty="0">
                <a:latin typeface="Times New Roman" panose="02020603050405020304" pitchFamily="18" charset="0"/>
                <a:cs typeface="Times New Roman" panose="02020603050405020304" pitchFamily="18" charset="0"/>
              </a:rPr>
              <a:t>: inguinal white adipose tissue; </a:t>
            </a:r>
            <a:r>
              <a:rPr lang="en-AU" altLang="zh-CN" sz="1200" kern="100" dirty="0" err="1">
                <a:latin typeface="Times New Roman" panose="02020603050405020304" pitchFamily="18" charset="0"/>
                <a:cs typeface="Times New Roman" panose="02020603050405020304" pitchFamily="18" charset="0"/>
              </a:rPr>
              <a:t>iBAT</a:t>
            </a:r>
            <a:r>
              <a:rPr lang="en-AU" altLang="zh-CN" sz="1200" kern="100" dirty="0">
                <a:latin typeface="Times New Roman" panose="02020603050405020304" pitchFamily="18" charset="0"/>
                <a:cs typeface="Times New Roman" panose="02020603050405020304" pitchFamily="18" charset="0"/>
              </a:rPr>
              <a:t>: </a:t>
            </a:r>
            <a:r>
              <a:rPr lang="en-AU" altLang="zh-CN" sz="1200" kern="100" dirty="0" err="1">
                <a:latin typeface="Times New Roman" panose="02020603050405020304" pitchFamily="18" charset="0"/>
                <a:cs typeface="Times New Roman" panose="02020603050405020304" pitchFamily="18" charset="0"/>
              </a:rPr>
              <a:t>interscapular</a:t>
            </a:r>
            <a:r>
              <a:rPr lang="en-AU" altLang="zh-CN" sz="1200" kern="100" dirty="0">
                <a:latin typeface="Times New Roman" panose="02020603050405020304" pitchFamily="18" charset="0"/>
                <a:cs typeface="Times New Roman" panose="02020603050405020304" pitchFamily="18" charset="0"/>
              </a:rPr>
              <a:t> brown adipose tissue. </a:t>
            </a:r>
            <a:endParaRPr lang="zh-CN" altLang="zh-CN" sz="1200" kern="100" dirty="0">
              <a:latin typeface="Calibri" panose="020F0502020204030204" pitchFamily="34" charset="0"/>
              <a:cs typeface="Times New Roman" panose="02020603050405020304" pitchFamily="18" charset="0"/>
            </a:endParaRPr>
          </a:p>
        </p:txBody>
      </p:sp>
      <p:sp>
        <p:nvSpPr>
          <p:cNvPr id="72" name="矩形 1">
            <a:extLst>
              <a:ext uri="{FF2B5EF4-FFF2-40B4-BE49-F238E27FC236}">
                <a16:creationId xmlns:a16="http://schemas.microsoft.com/office/drawing/2014/main" xmlns="" id="{57989D25-B479-4E81-8DEB-17E610AFA5CE}"/>
              </a:ext>
            </a:extLst>
          </p:cNvPr>
          <p:cNvSpPr/>
          <p:nvPr/>
        </p:nvSpPr>
        <p:spPr>
          <a:xfrm>
            <a:off x="195156" y="99109"/>
            <a:ext cx="638316" cy="276999"/>
          </a:xfrm>
          <a:prstGeom prst="rect">
            <a:avLst/>
          </a:prstGeom>
        </p:spPr>
        <p:txBody>
          <a:bodyPr wrap="none">
            <a:spAutoFit/>
          </a:bodyPr>
          <a:lstStyle/>
          <a:p>
            <a:r>
              <a:rPr lang="en-US" altLang="zh-CN" sz="1200" b="1" dirty="0">
                <a:latin typeface="Times New Roman" panose="02020603050405020304" pitchFamily="18" charset="0"/>
                <a:cs typeface="Times New Roman" panose="02020603050405020304" pitchFamily="18" charset="0"/>
              </a:rPr>
              <a:t>Fig  S1</a:t>
            </a:r>
            <a:endParaRPr lang="zh-CN" altLang="en-US" sz="1200" b="1" dirty="0">
              <a:latin typeface="Times New Roman" panose="02020603050405020304" pitchFamily="18" charset="0"/>
              <a:cs typeface="Times New Roman" panose="02020603050405020304" pitchFamily="18" charset="0"/>
            </a:endParaRPr>
          </a:p>
        </p:txBody>
      </p:sp>
      <p:graphicFrame>
        <p:nvGraphicFramePr>
          <p:cNvPr id="29" name="对象 115">
            <a:extLst>
              <a:ext uri="{FF2B5EF4-FFF2-40B4-BE49-F238E27FC236}">
                <a16:creationId xmlns:a16="http://schemas.microsoft.com/office/drawing/2014/main" xmlns="" id="{DDE00DF6-8E25-4E8E-A0A8-1632EC44F852}"/>
              </a:ext>
            </a:extLst>
          </p:cNvPr>
          <p:cNvGraphicFramePr>
            <a:graphicFrameLocks noChangeAspect="1"/>
          </p:cNvGraphicFramePr>
          <p:nvPr>
            <p:extLst>
              <p:ext uri="{D42A27DB-BD31-4B8C-83A1-F6EECF244321}">
                <p14:modId xmlns:p14="http://schemas.microsoft.com/office/powerpoint/2010/main" val="3548299635"/>
              </p:ext>
            </p:extLst>
          </p:nvPr>
        </p:nvGraphicFramePr>
        <p:xfrm>
          <a:off x="663981" y="2098458"/>
          <a:ext cx="996950" cy="2208213"/>
        </p:xfrm>
        <a:graphic>
          <a:graphicData uri="http://schemas.openxmlformats.org/presentationml/2006/ole">
            <mc:AlternateContent xmlns:mc="http://schemas.openxmlformats.org/markup-compatibility/2006">
              <mc:Choice xmlns:v="urn:schemas-microsoft-com:vml" Requires="v">
                <p:oleObj spid="_x0000_s7398" name="Prism 8" r:id="rId11" imgW="1175483" imgH="2594910" progId="Prism8.Document">
                  <p:embed/>
                </p:oleObj>
              </mc:Choice>
              <mc:Fallback>
                <p:oleObj name="Prism 8" r:id="rId11" imgW="1175483" imgH="2594910" progId="Prism8.Document">
                  <p:embed/>
                  <p:pic>
                    <p:nvPicPr>
                      <p:cNvPr id="0" name=""/>
                      <p:cNvPicPr/>
                      <p:nvPr/>
                    </p:nvPicPr>
                    <p:blipFill>
                      <a:blip r:embed="rId12"/>
                      <a:stretch>
                        <a:fillRect/>
                      </a:stretch>
                    </p:blipFill>
                    <p:spPr>
                      <a:xfrm>
                        <a:off x="663981" y="2098458"/>
                        <a:ext cx="996950" cy="2208213"/>
                      </a:xfrm>
                      <a:prstGeom prst="rect">
                        <a:avLst/>
                      </a:prstGeom>
                    </p:spPr>
                  </p:pic>
                </p:oleObj>
              </mc:Fallback>
            </mc:AlternateContent>
          </a:graphicData>
        </a:graphic>
      </p:graphicFrame>
      <p:grpSp>
        <p:nvGrpSpPr>
          <p:cNvPr id="30" name="组合 54">
            <a:extLst>
              <a:ext uri="{FF2B5EF4-FFF2-40B4-BE49-F238E27FC236}">
                <a16:creationId xmlns:a16="http://schemas.microsoft.com/office/drawing/2014/main" xmlns="" id="{76A7184C-F56A-422B-A5FB-C0AF112F4B70}"/>
              </a:ext>
            </a:extLst>
          </p:cNvPr>
          <p:cNvGrpSpPr/>
          <p:nvPr/>
        </p:nvGrpSpPr>
        <p:grpSpPr>
          <a:xfrm>
            <a:off x="1784994" y="2428896"/>
            <a:ext cx="2003996" cy="887888"/>
            <a:chOff x="1839958" y="4542658"/>
            <a:chExt cx="3023559" cy="1110113"/>
          </a:xfrm>
        </p:grpSpPr>
        <p:pic>
          <p:nvPicPr>
            <p:cNvPr id="31" name="图片 38">
              <a:extLst>
                <a:ext uri="{FF2B5EF4-FFF2-40B4-BE49-F238E27FC236}">
                  <a16:creationId xmlns:a16="http://schemas.microsoft.com/office/drawing/2014/main" xmlns="" id="{4B323C02-C7E1-400C-B821-BF3D0EC396E9}"/>
                </a:ext>
              </a:extLst>
            </p:cNvPr>
            <p:cNvPicPr>
              <a:picLocks noChangeAspect="1"/>
            </p:cNvPicPr>
            <p:nvPr/>
          </p:nvPicPr>
          <p:blipFill>
            <a:blip r:embed="rId13" cstate="print">
              <a:extLst>
                <a:ext uri="{BEBA8EAE-BF5A-486C-A8C5-ECC9F3942E4B}">
                  <a14:imgProps xmlns:a14="http://schemas.microsoft.com/office/drawing/2010/main">
                    <a14:imgLayer r:embed="rId14">
                      <a14:imgEffect>
                        <a14:sharpenSoften amount="6000"/>
                      </a14:imgEffect>
                      <a14:imgEffect>
                        <a14:brightnessContrast bright="6000" contrast="8000"/>
                      </a14:imgEffect>
                    </a14:imgLayer>
                  </a14:imgProps>
                </a:ext>
                <a:ext uri="{28A0092B-C50C-407E-A947-70E740481C1C}">
                  <a14:useLocalDpi xmlns:a14="http://schemas.microsoft.com/office/drawing/2010/main" val="0"/>
                </a:ext>
              </a:extLst>
            </a:blip>
            <a:stretch>
              <a:fillRect/>
            </a:stretch>
          </p:blipFill>
          <p:spPr>
            <a:xfrm>
              <a:off x="1936422" y="4787619"/>
              <a:ext cx="2914510" cy="865152"/>
            </a:xfrm>
            <a:prstGeom prst="rect">
              <a:avLst/>
            </a:prstGeom>
          </p:spPr>
        </p:pic>
        <p:sp>
          <p:nvSpPr>
            <p:cNvPr id="32" name="Rectangle 55">
              <a:extLst>
                <a:ext uri="{FF2B5EF4-FFF2-40B4-BE49-F238E27FC236}">
                  <a16:creationId xmlns:a16="http://schemas.microsoft.com/office/drawing/2014/main" xmlns="" id="{C5324C8E-2013-4C92-8E19-7857C600D08B}"/>
                </a:ext>
              </a:extLst>
            </p:cNvPr>
            <p:cNvSpPr/>
            <p:nvPr/>
          </p:nvSpPr>
          <p:spPr>
            <a:xfrm>
              <a:off x="1839958" y="4542658"/>
              <a:ext cx="858699" cy="307847"/>
            </a:xfrm>
            <a:prstGeom prst="rect">
              <a:avLst/>
            </a:prstGeom>
          </p:spPr>
          <p:txBody>
            <a:bodyPr wrap="square">
              <a:spAutoFit/>
            </a:bodyPr>
            <a:lstStyle/>
            <a:p>
              <a:r>
                <a:rPr lang="en-US" sz="1000" b="1" dirty="0">
                  <a:latin typeface="Times New Roman" panose="02020603050405020304" pitchFamily="18" charset="0"/>
                  <a:cs typeface="Times New Roman" panose="02020603050405020304" pitchFamily="18" charset="0"/>
                </a:rPr>
                <a:t>Con</a:t>
              </a:r>
            </a:p>
          </p:txBody>
        </p:sp>
        <p:sp>
          <p:nvSpPr>
            <p:cNvPr id="33" name="Rectangle 55">
              <a:extLst>
                <a:ext uri="{FF2B5EF4-FFF2-40B4-BE49-F238E27FC236}">
                  <a16:creationId xmlns:a16="http://schemas.microsoft.com/office/drawing/2014/main" xmlns="" id="{BF491831-A645-4DCC-925B-8031D5BB4AA7}"/>
                </a:ext>
              </a:extLst>
            </p:cNvPr>
            <p:cNvSpPr/>
            <p:nvPr/>
          </p:nvSpPr>
          <p:spPr>
            <a:xfrm>
              <a:off x="2926720" y="4560303"/>
              <a:ext cx="875506" cy="231289"/>
            </a:xfrm>
            <a:prstGeom prst="rect">
              <a:avLst/>
            </a:prstGeom>
          </p:spPr>
          <p:txBody>
            <a:bodyPr wrap="square">
              <a:spAutoFit/>
            </a:bodyPr>
            <a:lstStyle/>
            <a:p>
              <a:r>
                <a:rPr lang="en-US" sz="1000" b="1" dirty="0">
                  <a:latin typeface="Times New Roman" panose="02020603050405020304" pitchFamily="18" charset="0"/>
                  <a:cs typeface="Times New Roman" panose="02020603050405020304" pitchFamily="18" charset="0"/>
                </a:rPr>
                <a:t>HFFD</a:t>
              </a:r>
            </a:p>
          </p:txBody>
        </p:sp>
        <p:sp>
          <p:nvSpPr>
            <p:cNvPr id="35" name="Rectangle 55">
              <a:extLst>
                <a:ext uri="{FF2B5EF4-FFF2-40B4-BE49-F238E27FC236}">
                  <a16:creationId xmlns:a16="http://schemas.microsoft.com/office/drawing/2014/main" xmlns="" id="{B72C458B-0D2C-4496-9869-6A09E27398D3}"/>
                </a:ext>
              </a:extLst>
            </p:cNvPr>
            <p:cNvSpPr/>
            <p:nvPr/>
          </p:nvSpPr>
          <p:spPr>
            <a:xfrm>
              <a:off x="3952028" y="4556106"/>
              <a:ext cx="911489" cy="307848"/>
            </a:xfrm>
            <a:prstGeom prst="rect">
              <a:avLst/>
            </a:prstGeom>
          </p:spPr>
          <p:txBody>
            <a:bodyPr wrap="square">
              <a:spAutoFit/>
            </a:bodyPr>
            <a:lstStyle/>
            <a:p>
              <a:r>
                <a:rPr lang="en-US" sz="1000" b="1" dirty="0">
                  <a:latin typeface="Times New Roman" panose="02020603050405020304" pitchFamily="18" charset="0"/>
                  <a:cs typeface="Times New Roman" panose="02020603050405020304" pitchFamily="18" charset="0"/>
                </a:rPr>
                <a:t>HFBG</a:t>
              </a:r>
            </a:p>
          </p:txBody>
        </p:sp>
      </p:grpSp>
    </p:spTree>
    <p:extLst>
      <p:ext uri="{BB962C8B-B14F-4D97-AF65-F5344CB8AC3E}">
        <p14:creationId xmlns:p14="http://schemas.microsoft.com/office/powerpoint/2010/main" val="4072652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1">
            <a:extLst>
              <a:ext uri="{FF2B5EF4-FFF2-40B4-BE49-F238E27FC236}">
                <a16:creationId xmlns:a16="http://schemas.microsoft.com/office/drawing/2014/main" xmlns="" id="{C836DD10-F349-4694-A887-7DE165B35A13}"/>
              </a:ext>
            </a:extLst>
          </p:cNvPr>
          <p:cNvGrpSpPr/>
          <p:nvPr/>
        </p:nvGrpSpPr>
        <p:grpSpPr>
          <a:xfrm>
            <a:off x="609600" y="2248153"/>
            <a:ext cx="5950504" cy="6770097"/>
            <a:chOff x="1499231" y="2751113"/>
            <a:chExt cx="4368169" cy="4969819"/>
          </a:xfrm>
        </p:grpSpPr>
        <p:pic>
          <p:nvPicPr>
            <p:cNvPr id="11" name="图片 17">
              <a:extLst>
                <a:ext uri="{FF2B5EF4-FFF2-40B4-BE49-F238E27FC236}">
                  <a16:creationId xmlns:a16="http://schemas.microsoft.com/office/drawing/2014/main" xmlns="" id="{FB87BD72-D149-4EEF-A1CD-725220D08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231" y="2839118"/>
              <a:ext cx="4368169" cy="4881814"/>
            </a:xfrm>
            <a:prstGeom prst="rect">
              <a:avLst/>
            </a:prstGeom>
          </p:spPr>
        </p:pic>
        <p:pic>
          <p:nvPicPr>
            <p:cNvPr id="12" name="图片 56">
              <a:extLst>
                <a:ext uri="{FF2B5EF4-FFF2-40B4-BE49-F238E27FC236}">
                  <a16:creationId xmlns:a16="http://schemas.microsoft.com/office/drawing/2014/main" xmlns="" id="{66F20EDB-46CC-4139-A2BC-52AC3DE041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6576" b="92287"/>
            <a:stretch/>
          </p:blipFill>
          <p:spPr>
            <a:xfrm>
              <a:off x="4422389" y="2751113"/>
              <a:ext cx="1255420" cy="228213"/>
            </a:xfrm>
            <a:prstGeom prst="rect">
              <a:avLst/>
            </a:prstGeom>
          </p:spPr>
        </p:pic>
      </p:grpSp>
      <p:sp>
        <p:nvSpPr>
          <p:cNvPr id="13" name="矩形 82">
            <a:extLst>
              <a:ext uri="{FF2B5EF4-FFF2-40B4-BE49-F238E27FC236}">
                <a16:creationId xmlns:a16="http://schemas.microsoft.com/office/drawing/2014/main" xmlns="" id="{FB4F0653-8CF1-4846-B2E9-ED58A4033129}"/>
              </a:ext>
            </a:extLst>
          </p:cNvPr>
          <p:cNvSpPr/>
          <p:nvPr/>
        </p:nvSpPr>
        <p:spPr>
          <a:xfrm>
            <a:off x="2499326" y="2550610"/>
            <a:ext cx="1034113" cy="33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4" name="组合 83">
            <a:extLst>
              <a:ext uri="{FF2B5EF4-FFF2-40B4-BE49-F238E27FC236}">
                <a16:creationId xmlns:a16="http://schemas.microsoft.com/office/drawing/2014/main" xmlns="" id="{F9CF62FB-4EAE-4038-9108-1F03823A0AA5}"/>
              </a:ext>
            </a:extLst>
          </p:cNvPr>
          <p:cNvGrpSpPr/>
          <p:nvPr/>
        </p:nvGrpSpPr>
        <p:grpSpPr>
          <a:xfrm>
            <a:off x="1813020" y="2343886"/>
            <a:ext cx="1820821" cy="3604140"/>
            <a:chOff x="1691144" y="1096121"/>
            <a:chExt cx="1820821" cy="3604140"/>
          </a:xfrm>
        </p:grpSpPr>
        <p:sp>
          <p:nvSpPr>
            <p:cNvPr id="15" name="Rectangle 55">
              <a:extLst>
                <a:ext uri="{FF2B5EF4-FFF2-40B4-BE49-F238E27FC236}">
                  <a16:creationId xmlns:a16="http://schemas.microsoft.com/office/drawing/2014/main" xmlns="" id="{BFB2B9F5-20E6-406C-BAE6-1C489C6F0913}"/>
                </a:ext>
              </a:extLst>
            </p:cNvPr>
            <p:cNvSpPr/>
            <p:nvPr/>
          </p:nvSpPr>
          <p:spPr>
            <a:xfrm>
              <a:off x="1804761" y="1096121"/>
              <a:ext cx="223925" cy="276999"/>
            </a:xfrm>
            <a:prstGeom prst="rect">
              <a:avLst/>
            </a:prstGeom>
          </p:spPr>
          <p:txBody>
            <a:bodyPr wrap="square">
              <a:spAutoFit/>
            </a:bodyPr>
            <a:lstStyle/>
            <a:p>
              <a:pPr algn="r"/>
              <a:r>
                <a:rPr lang="en-US" sz="1200" b="1" dirty="0">
                  <a:latin typeface="Times New Roman" panose="02020603050405020304" pitchFamily="18" charset="0"/>
                  <a:cs typeface="Times New Roman" panose="02020603050405020304" pitchFamily="18" charset="0"/>
                </a:rPr>
                <a:t>D</a:t>
              </a:r>
            </a:p>
          </p:txBody>
        </p:sp>
        <p:sp>
          <p:nvSpPr>
            <p:cNvPr id="16" name="矩形 3">
              <a:extLst>
                <a:ext uri="{FF2B5EF4-FFF2-40B4-BE49-F238E27FC236}">
                  <a16:creationId xmlns:a16="http://schemas.microsoft.com/office/drawing/2014/main" xmlns="" id="{B63112B9-EDC7-40FB-965B-9B07D9EB6764}"/>
                </a:ext>
              </a:extLst>
            </p:cNvPr>
            <p:cNvSpPr/>
            <p:nvPr/>
          </p:nvSpPr>
          <p:spPr>
            <a:xfrm>
              <a:off x="2837382" y="1230997"/>
              <a:ext cx="655949"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Firmicutes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17" name="矩形 4">
              <a:extLst>
                <a:ext uri="{FF2B5EF4-FFF2-40B4-BE49-F238E27FC236}">
                  <a16:creationId xmlns:a16="http://schemas.microsoft.com/office/drawing/2014/main" xmlns="" id="{AB9C99EE-C2D2-4108-B5CD-B130DCF92E60}"/>
                </a:ext>
              </a:extLst>
            </p:cNvPr>
            <p:cNvSpPr/>
            <p:nvPr/>
          </p:nvSpPr>
          <p:spPr>
            <a:xfrm>
              <a:off x="2586710" y="1319665"/>
              <a:ext cx="909223"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Enterococcaceae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18" name="矩形 11">
              <a:extLst>
                <a:ext uri="{FF2B5EF4-FFF2-40B4-BE49-F238E27FC236}">
                  <a16:creationId xmlns:a16="http://schemas.microsoft.com/office/drawing/2014/main" xmlns="" id="{CFBA4BD7-401D-432B-9E55-B11E669F435C}"/>
                </a:ext>
              </a:extLst>
            </p:cNvPr>
            <p:cNvSpPr/>
            <p:nvPr/>
          </p:nvSpPr>
          <p:spPr>
            <a:xfrm>
              <a:off x="2726170" y="1413746"/>
              <a:ext cx="769763" cy="215444"/>
            </a:xfrm>
            <a:prstGeom prst="rect">
              <a:avLst/>
            </a:prstGeom>
          </p:spPr>
          <p:txBody>
            <a:bodyPr wrap="none">
              <a:spAutoFit/>
            </a:bodyPr>
            <a:lstStyle/>
            <a:p>
              <a:pPr algn="r"/>
              <a:r>
                <a:rPr lang="en-US" altLang="zh-CN" sz="800" b="1" dirty="0">
                  <a:latin typeface="Times New Roman" panose="02020603050405020304" pitchFamily="18" charset="0"/>
                  <a:cs typeface="Times New Roman" panose="02020603050405020304" pitchFamily="18" charset="0"/>
                </a:rPr>
                <a:t>Enterococcus</a:t>
              </a:r>
              <a:endParaRPr lang="zh-CN" altLang="en-US" dirty="0"/>
            </a:p>
          </p:txBody>
        </p:sp>
        <p:sp>
          <p:nvSpPr>
            <p:cNvPr id="19" name="矩形 18">
              <a:extLst>
                <a:ext uri="{FF2B5EF4-FFF2-40B4-BE49-F238E27FC236}">
                  <a16:creationId xmlns:a16="http://schemas.microsoft.com/office/drawing/2014/main" xmlns="" id="{F0AC15B2-30F8-4930-AEB2-7370CE4136A3}"/>
                </a:ext>
              </a:extLst>
            </p:cNvPr>
            <p:cNvSpPr/>
            <p:nvPr/>
          </p:nvSpPr>
          <p:spPr>
            <a:xfrm>
              <a:off x="2655638" y="1507827"/>
              <a:ext cx="840295"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Lactobacillales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0" name="矩形 19">
              <a:extLst>
                <a:ext uri="{FF2B5EF4-FFF2-40B4-BE49-F238E27FC236}">
                  <a16:creationId xmlns:a16="http://schemas.microsoft.com/office/drawing/2014/main" xmlns="" id="{BD8597A4-30E5-4706-9B22-509746F547C8}"/>
                </a:ext>
              </a:extLst>
            </p:cNvPr>
            <p:cNvSpPr/>
            <p:nvPr/>
          </p:nvSpPr>
          <p:spPr>
            <a:xfrm>
              <a:off x="3026488" y="1608732"/>
              <a:ext cx="465192" cy="215444"/>
            </a:xfrm>
            <a:prstGeom prst="rect">
              <a:avLst/>
            </a:prstGeom>
          </p:spPr>
          <p:txBody>
            <a:bodyPr wrap="none">
              <a:spAutoFit/>
            </a:bodyPr>
            <a:lstStyle/>
            <a:p>
              <a:pPr lvl="0" algn="r" fontAlgn="b">
                <a:defRPr/>
              </a:pPr>
              <a:r>
                <a:rPr lang="en-US" altLang="zh-CN" sz="800" b="1" dirty="0">
                  <a:latin typeface="Times New Roman" panose="02020603050405020304" pitchFamily="18" charset="0"/>
                  <a:cs typeface="Times New Roman" panose="02020603050405020304" pitchFamily="18" charset="0"/>
                </a:rPr>
                <a:t>Bacilli</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1" name="矩形 20">
              <a:extLst>
                <a:ext uri="{FF2B5EF4-FFF2-40B4-BE49-F238E27FC236}">
                  <a16:creationId xmlns:a16="http://schemas.microsoft.com/office/drawing/2014/main" xmlns="" id="{5D6F35F6-3AE5-4EEC-A8A9-73792789BD40}"/>
                </a:ext>
              </a:extLst>
            </p:cNvPr>
            <p:cNvSpPr/>
            <p:nvPr/>
          </p:nvSpPr>
          <p:spPr>
            <a:xfrm>
              <a:off x="2877265" y="1692713"/>
              <a:ext cx="623890" cy="215444"/>
            </a:xfrm>
            <a:prstGeom prst="rect">
              <a:avLst/>
            </a:prstGeom>
          </p:spPr>
          <p:txBody>
            <a:bodyPr wrap="none">
              <a:spAutoFit/>
            </a:bodyPr>
            <a:lstStyle/>
            <a:p>
              <a:pPr lvl="0" algn="r" fontAlgn="b">
                <a:defRPr/>
              </a:pPr>
              <a:r>
                <a:rPr lang="en-US" altLang="zh-CN" sz="800" b="1" dirty="0">
                  <a:latin typeface="Times New Roman" panose="02020603050405020304" pitchFamily="18" charset="0"/>
                  <a:cs typeface="Times New Roman" panose="02020603050405020304" pitchFamily="18" charset="0"/>
                </a:rPr>
                <a:t>Clostridia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2" name="矩形 21">
              <a:extLst>
                <a:ext uri="{FF2B5EF4-FFF2-40B4-BE49-F238E27FC236}">
                  <a16:creationId xmlns:a16="http://schemas.microsoft.com/office/drawing/2014/main" xmlns="" id="{CF6E68C3-D726-424E-AD13-0D4BCCA705FD}"/>
                </a:ext>
              </a:extLst>
            </p:cNvPr>
            <p:cNvSpPr/>
            <p:nvPr/>
          </p:nvSpPr>
          <p:spPr>
            <a:xfrm>
              <a:off x="2761669" y="1782321"/>
              <a:ext cx="737702"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Clostridiales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3" name="矩形 22">
              <a:extLst>
                <a:ext uri="{FF2B5EF4-FFF2-40B4-BE49-F238E27FC236}">
                  <a16:creationId xmlns:a16="http://schemas.microsoft.com/office/drawing/2014/main" xmlns="" id="{BB39A350-57B7-469A-AFB7-22917120C603}"/>
                </a:ext>
              </a:extLst>
            </p:cNvPr>
            <p:cNvSpPr/>
            <p:nvPr/>
          </p:nvSpPr>
          <p:spPr>
            <a:xfrm>
              <a:off x="2578520" y="1873126"/>
              <a:ext cx="925254"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Lachnospiraceae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4" name="矩形 23">
              <a:extLst>
                <a:ext uri="{FF2B5EF4-FFF2-40B4-BE49-F238E27FC236}">
                  <a16:creationId xmlns:a16="http://schemas.microsoft.com/office/drawing/2014/main" xmlns="" id="{783FBC56-319C-4160-81FA-30DD0C063345}"/>
                </a:ext>
              </a:extLst>
            </p:cNvPr>
            <p:cNvSpPr/>
            <p:nvPr/>
          </p:nvSpPr>
          <p:spPr>
            <a:xfrm>
              <a:off x="2760155" y="1967497"/>
              <a:ext cx="750526"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Allobaculum</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5" name="矩形 25">
              <a:extLst>
                <a:ext uri="{FF2B5EF4-FFF2-40B4-BE49-F238E27FC236}">
                  <a16:creationId xmlns:a16="http://schemas.microsoft.com/office/drawing/2014/main" xmlns="" id="{8744F3AF-F2A2-4AC9-B527-B214B5780C95}"/>
                </a:ext>
              </a:extLst>
            </p:cNvPr>
            <p:cNvSpPr/>
            <p:nvPr/>
          </p:nvSpPr>
          <p:spPr>
            <a:xfrm>
              <a:off x="2581900" y="2061288"/>
              <a:ext cx="923651"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Saccharibacteria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6" name="矩形 26">
              <a:extLst>
                <a:ext uri="{FF2B5EF4-FFF2-40B4-BE49-F238E27FC236}">
                  <a16:creationId xmlns:a16="http://schemas.microsoft.com/office/drawing/2014/main" xmlns="" id="{25DCEFF4-90D9-42EF-9B48-7D839C70C873}"/>
                </a:ext>
              </a:extLst>
            </p:cNvPr>
            <p:cNvSpPr/>
            <p:nvPr/>
          </p:nvSpPr>
          <p:spPr>
            <a:xfrm>
              <a:off x="2993897" y="2146759"/>
              <a:ext cx="505268"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Blautia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7" name="矩形 27">
              <a:extLst>
                <a:ext uri="{FF2B5EF4-FFF2-40B4-BE49-F238E27FC236}">
                  <a16:creationId xmlns:a16="http://schemas.microsoft.com/office/drawing/2014/main" xmlns="" id="{A8FD2069-46DB-4C14-892B-B305733F1E6A}"/>
                </a:ext>
              </a:extLst>
            </p:cNvPr>
            <p:cNvSpPr/>
            <p:nvPr/>
          </p:nvSpPr>
          <p:spPr>
            <a:xfrm>
              <a:off x="2206981" y="2242549"/>
              <a:ext cx="1297151"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Prevotellaceae_UCG_001</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8" name="矩形 46">
              <a:extLst>
                <a:ext uri="{FF2B5EF4-FFF2-40B4-BE49-F238E27FC236}">
                  <a16:creationId xmlns:a16="http://schemas.microsoft.com/office/drawing/2014/main" xmlns="" id="{EC2F11EC-8224-4B2C-A1DB-1D42510629C0}"/>
                </a:ext>
              </a:extLst>
            </p:cNvPr>
            <p:cNvSpPr/>
            <p:nvPr/>
          </p:nvSpPr>
          <p:spPr>
            <a:xfrm>
              <a:off x="2860320" y="2340310"/>
              <a:ext cx="635110"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Roseburia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29" name="矩形 48">
              <a:extLst>
                <a:ext uri="{FF2B5EF4-FFF2-40B4-BE49-F238E27FC236}">
                  <a16:creationId xmlns:a16="http://schemas.microsoft.com/office/drawing/2014/main" xmlns="" id="{3AF30ACB-9B4B-4FD2-9AD8-4111A52AFD21}"/>
                </a:ext>
              </a:extLst>
            </p:cNvPr>
            <p:cNvSpPr/>
            <p:nvPr/>
          </p:nvSpPr>
          <p:spPr>
            <a:xfrm>
              <a:off x="2662122" y="2421833"/>
              <a:ext cx="833883"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Gordonibacter</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0" name="矩形 49">
              <a:extLst>
                <a:ext uri="{FF2B5EF4-FFF2-40B4-BE49-F238E27FC236}">
                  <a16:creationId xmlns:a16="http://schemas.microsoft.com/office/drawing/2014/main" xmlns="" id="{0F22093E-9E4E-4817-8C78-D0BCE486052E}"/>
                </a:ext>
              </a:extLst>
            </p:cNvPr>
            <p:cNvSpPr/>
            <p:nvPr/>
          </p:nvSpPr>
          <p:spPr>
            <a:xfrm>
              <a:off x="2454074" y="2516362"/>
              <a:ext cx="1048685"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Christensenellaceae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1" name="矩形 50">
              <a:extLst>
                <a:ext uri="{FF2B5EF4-FFF2-40B4-BE49-F238E27FC236}">
                  <a16:creationId xmlns:a16="http://schemas.microsoft.com/office/drawing/2014/main" xmlns="" id="{B2FB8927-279E-4D0B-9E12-8CD7A1C92F71}"/>
                </a:ext>
              </a:extLst>
            </p:cNvPr>
            <p:cNvSpPr/>
            <p:nvPr/>
          </p:nvSpPr>
          <p:spPr>
            <a:xfrm>
              <a:off x="2054533" y="2604574"/>
              <a:ext cx="1446230"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Ruminococcaceae_UCG_014</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2" name="矩形 58">
              <a:extLst>
                <a:ext uri="{FF2B5EF4-FFF2-40B4-BE49-F238E27FC236}">
                  <a16:creationId xmlns:a16="http://schemas.microsoft.com/office/drawing/2014/main" xmlns="" id="{FEEEDCCB-F591-4F3E-9E41-4E6F3ADB56F1}"/>
                </a:ext>
              </a:extLst>
            </p:cNvPr>
            <p:cNvSpPr/>
            <p:nvPr/>
          </p:nvSpPr>
          <p:spPr>
            <a:xfrm>
              <a:off x="2413027" y="2690939"/>
              <a:ext cx="1074333"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Gastranaerophilales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3" name="矩形 59">
              <a:extLst>
                <a:ext uri="{FF2B5EF4-FFF2-40B4-BE49-F238E27FC236}">
                  <a16:creationId xmlns:a16="http://schemas.microsoft.com/office/drawing/2014/main" xmlns="" id="{01038863-F617-4126-AAFA-13CF56E2B36E}"/>
                </a:ext>
              </a:extLst>
            </p:cNvPr>
            <p:cNvSpPr/>
            <p:nvPr/>
          </p:nvSpPr>
          <p:spPr>
            <a:xfrm>
              <a:off x="2666812" y="2775705"/>
              <a:ext cx="827471"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Cyanobacteria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4" name="矩形 63">
              <a:extLst>
                <a:ext uri="{FF2B5EF4-FFF2-40B4-BE49-F238E27FC236}">
                  <a16:creationId xmlns:a16="http://schemas.microsoft.com/office/drawing/2014/main" xmlns="" id="{05A8BCC3-0B91-47CB-9008-43CB3AA0147F}"/>
                </a:ext>
              </a:extLst>
            </p:cNvPr>
            <p:cNvSpPr/>
            <p:nvPr/>
          </p:nvSpPr>
          <p:spPr>
            <a:xfrm>
              <a:off x="1691144" y="2865455"/>
              <a:ext cx="1802951" cy="215444"/>
            </a:xfrm>
            <a:prstGeom prst="rect">
              <a:avLst/>
            </a:prstGeom>
          </p:spPr>
          <p:txBody>
            <a:bodyPr wrap="square">
              <a:spAutoFit/>
            </a:bodyPr>
            <a:lstStyle/>
            <a:p>
              <a:pPr algn="r" fontAlgn="b"/>
              <a:r>
                <a:rPr lang="en-US" altLang="zh-CN" sz="800" b="1" dirty="0">
                  <a:latin typeface="Times New Roman" panose="02020603050405020304" pitchFamily="18" charset="0"/>
                  <a:cs typeface="Times New Roman" panose="02020603050405020304" pitchFamily="18" charset="0"/>
                </a:rPr>
                <a:t>Ruminococcaceae_NK4A214_group</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5" name="矩形 64">
              <a:extLst>
                <a:ext uri="{FF2B5EF4-FFF2-40B4-BE49-F238E27FC236}">
                  <a16:creationId xmlns:a16="http://schemas.microsoft.com/office/drawing/2014/main" xmlns="" id="{F78F7B7D-0FE1-4DE3-8A4A-79B76FA3D368}"/>
                </a:ext>
              </a:extLst>
            </p:cNvPr>
            <p:cNvSpPr/>
            <p:nvPr/>
          </p:nvSpPr>
          <p:spPr>
            <a:xfrm>
              <a:off x="2628203" y="2963377"/>
              <a:ext cx="859531"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Pasteurellaceae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6" name="矩形 65">
              <a:extLst>
                <a:ext uri="{FF2B5EF4-FFF2-40B4-BE49-F238E27FC236}">
                  <a16:creationId xmlns:a16="http://schemas.microsoft.com/office/drawing/2014/main" xmlns="" id="{BE07CA7D-E384-476D-BBEB-4ACF5413058C}"/>
                </a:ext>
              </a:extLst>
            </p:cNvPr>
            <p:cNvSpPr/>
            <p:nvPr/>
          </p:nvSpPr>
          <p:spPr>
            <a:xfrm>
              <a:off x="2701098" y="3052948"/>
              <a:ext cx="787395"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Pasteurellales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7" name="矩形 66">
              <a:extLst>
                <a:ext uri="{FF2B5EF4-FFF2-40B4-BE49-F238E27FC236}">
                  <a16:creationId xmlns:a16="http://schemas.microsoft.com/office/drawing/2014/main" xmlns="" id="{8B03C0B9-C19F-4C65-A346-BB0CDFCC6A5F}"/>
                </a:ext>
              </a:extLst>
            </p:cNvPr>
            <p:cNvSpPr/>
            <p:nvPr/>
          </p:nvSpPr>
          <p:spPr>
            <a:xfrm>
              <a:off x="2718272" y="3146698"/>
              <a:ext cx="768160" cy="215444"/>
            </a:xfrm>
            <a:prstGeom prst="rect">
              <a:avLst/>
            </a:prstGeom>
          </p:spPr>
          <p:txBody>
            <a:bodyPr wrap="none">
              <a:spAutoFit/>
            </a:bodyPr>
            <a:lstStyle/>
            <a:p>
              <a:pPr algn="r" fontAlgn="b"/>
              <a:r>
                <a:rPr lang="en-US" altLang="zh-CN" sz="800" b="1" dirty="0" err="1">
                  <a:latin typeface="Times New Roman" panose="02020603050405020304" pitchFamily="18" charset="0"/>
                  <a:cs typeface="Times New Roman" panose="02020603050405020304" pitchFamily="18" charset="0"/>
                </a:rPr>
                <a:t>Haemophilus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8" name="矩形 67">
              <a:extLst>
                <a:ext uri="{FF2B5EF4-FFF2-40B4-BE49-F238E27FC236}">
                  <a16:creationId xmlns:a16="http://schemas.microsoft.com/office/drawing/2014/main" xmlns="" id="{90309FD0-6766-4E54-8686-B73EC2437FCE}"/>
                </a:ext>
              </a:extLst>
            </p:cNvPr>
            <p:cNvSpPr/>
            <p:nvPr/>
          </p:nvSpPr>
          <p:spPr>
            <a:xfrm>
              <a:off x="2598638" y="3238071"/>
              <a:ext cx="878767"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Mollicutes_RF9</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39" name="矩形 68">
              <a:extLst>
                <a:ext uri="{FF2B5EF4-FFF2-40B4-BE49-F238E27FC236}">
                  <a16:creationId xmlns:a16="http://schemas.microsoft.com/office/drawing/2014/main" xmlns="" id="{0B6A1299-E6C8-45D2-A2B6-0B03DCC6C971}"/>
                </a:ext>
              </a:extLst>
            </p:cNvPr>
            <p:cNvSpPr/>
            <p:nvPr/>
          </p:nvSpPr>
          <p:spPr>
            <a:xfrm>
              <a:off x="2722395" y="3320805"/>
              <a:ext cx="755336"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Acetatifactor</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0" name="矩形 69">
              <a:extLst>
                <a:ext uri="{FF2B5EF4-FFF2-40B4-BE49-F238E27FC236}">
                  <a16:creationId xmlns:a16="http://schemas.microsoft.com/office/drawing/2014/main" xmlns="" id="{35C8EA30-1392-4733-8526-4E3C047D1965}"/>
                </a:ext>
              </a:extLst>
            </p:cNvPr>
            <p:cNvSpPr/>
            <p:nvPr/>
          </p:nvSpPr>
          <p:spPr>
            <a:xfrm>
              <a:off x="2831189" y="3397005"/>
              <a:ext cx="639920" cy="215444"/>
            </a:xfrm>
            <a:prstGeom prst="rect">
              <a:avLst/>
            </a:prstGeom>
          </p:spPr>
          <p:txBody>
            <a:bodyPr wrap="none">
              <a:spAutoFit/>
            </a:bodyPr>
            <a:lstStyle/>
            <a:p>
              <a:pPr lvl="0" algn="r" fontAlgn="b">
                <a:defRPr/>
              </a:pPr>
              <a:r>
                <a:rPr lang="en-US" altLang="zh-CN" sz="800" b="1" dirty="0">
                  <a:latin typeface="Times New Roman" panose="02020603050405020304" pitchFamily="18" charset="0"/>
                  <a:cs typeface="Times New Roman" panose="02020603050405020304" pitchFamily="18" charset="0"/>
                </a:rPr>
                <a:t>Mollicutes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1" name="矩形 70">
              <a:extLst>
                <a:ext uri="{FF2B5EF4-FFF2-40B4-BE49-F238E27FC236}">
                  <a16:creationId xmlns:a16="http://schemas.microsoft.com/office/drawing/2014/main" xmlns="" id="{7FB08BAC-D286-4351-9D87-2AB77696288D}"/>
                </a:ext>
              </a:extLst>
            </p:cNvPr>
            <p:cNvSpPr/>
            <p:nvPr/>
          </p:nvSpPr>
          <p:spPr>
            <a:xfrm>
              <a:off x="2783476" y="3483539"/>
              <a:ext cx="696024"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Tenericutes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2" name="矩形 71">
              <a:extLst>
                <a:ext uri="{FF2B5EF4-FFF2-40B4-BE49-F238E27FC236}">
                  <a16:creationId xmlns:a16="http://schemas.microsoft.com/office/drawing/2014/main" xmlns="" id="{AFD897F8-881F-4D7F-9DBB-C54D7A4768B4}"/>
                </a:ext>
              </a:extLst>
            </p:cNvPr>
            <p:cNvSpPr/>
            <p:nvPr/>
          </p:nvSpPr>
          <p:spPr>
            <a:xfrm>
              <a:off x="1901081" y="3586410"/>
              <a:ext cx="1590500"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Christensenellaceae_R_7_group</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3" name="矩形 72">
              <a:extLst>
                <a:ext uri="{FF2B5EF4-FFF2-40B4-BE49-F238E27FC236}">
                  <a16:creationId xmlns:a16="http://schemas.microsoft.com/office/drawing/2014/main" xmlns="" id="{718E1F06-FED4-48AC-B20E-0C545B5AC36F}"/>
                </a:ext>
              </a:extLst>
            </p:cNvPr>
            <p:cNvSpPr/>
            <p:nvPr/>
          </p:nvSpPr>
          <p:spPr>
            <a:xfrm>
              <a:off x="2641668" y="3697550"/>
              <a:ext cx="849913"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Coprococcus_1</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4" name="矩形 73">
              <a:extLst>
                <a:ext uri="{FF2B5EF4-FFF2-40B4-BE49-F238E27FC236}">
                  <a16:creationId xmlns:a16="http://schemas.microsoft.com/office/drawing/2014/main" xmlns="" id="{A289786B-7BD3-447B-A0A4-B31D7C345BF6}"/>
                </a:ext>
              </a:extLst>
            </p:cNvPr>
            <p:cNvSpPr/>
            <p:nvPr/>
          </p:nvSpPr>
          <p:spPr>
            <a:xfrm>
              <a:off x="2522130" y="3878286"/>
              <a:ext cx="965329"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Burkholderiaceae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5" name="矩形 74">
              <a:extLst>
                <a:ext uri="{FF2B5EF4-FFF2-40B4-BE49-F238E27FC236}">
                  <a16:creationId xmlns:a16="http://schemas.microsoft.com/office/drawing/2014/main" xmlns="" id="{E6E01065-FE75-4C50-A06A-F15F6404689B}"/>
                </a:ext>
              </a:extLst>
            </p:cNvPr>
            <p:cNvSpPr/>
            <p:nvPr/>
          </p:nvSpPr>
          <p:spPr>
            <a:xfrm>
              <a:off x="2706665" y="3958033"/>
              <a:ext cx="774571"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Nocardiaceae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6" name="矩形 75">
              <a:extLst>
                <a:ext uri="{FF2B5EF4-FFF2-40B4-BE49-F238E27FC236}">
                  <a16:creationId xmlns:a16="http://schemas.microsoft.com/office/drawing/2014/main" xmlns="" id="{5FEBE12F-C537-4B2D-8C6C-CFA2969BD089}"/>
                </a:ext>
              </a:extLst>
            </p:cNvPr>
            <p:cNvSpPr/>
            <p:nvPr/>
          </p:nvSpPr>
          <p:spPr>
            <a:xfrm>
              <a:off x="2736341" y="4052841"/>
              <a:ext cx="760144" cy="215444"/>
            </a:xfrm>
            <a:prstGeom prst="rect">
              <a:avLst/>
            </a:prstGeom>
          </p:spPr>
          <p:txBody>
            <a:bodyPr wrap="none">
              <a:spAutoFit/>
            </a:bodyPr>
            <a:lstStyle/>
            <a:p>
              <a:pPr lvl="0" algn="r" fontAlgn="b">
                <a:defRPr/>
              </a:pPr>
              <a:r>
                <a:rPr lang="en-US" altLang="zh-CN" sz="800" b="1" dirty="0" err="1">
                  <a:latin typeface="Times New Roman" panose="02020603050405020304" pitchFamily="18" charset="0"/>
                  <a:cs typeface="Times New Roman" panose="02020603050405020304" pitchFamily="18" charset="0"/>
                </a:rPr>
                <a:t>Rhodococcus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7" name="矩形 76">
              <a:extLst>
                <a:ext uri="{FF2B5EF4-FFF2-40B4-BE49-F238E27FC236}">
                  <a16:creationId xmlns:a16="http://schemas.microsoft.com/office/drawing/2014/main" xmlns="" id="{BC5C5362-2679-42C1-91BA-AC03D444E2DF}"/>
                </a:ext>
              </a:extLst>
            </p:cNvPr>
            <p:cNvSpPr/>
            <p:nvPr/>
          </p:nvSpPr>
          <p:spPr>
            <a:xfrm>
              <a:off x="2520104" y="4141109"/>
              <a:ext cx="979756"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Corynebacteriales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8" name="矩形 77">
              <a:extLst>
                <a:ext uri="{FF2B5EF4-FFF2-40B4-BE49-F238E27FC236}">
                  <a16:creationId xmlns:a16="http://schemas.microsoft.com/office/drawing/2014/main" xmlns="" id="{018A2844-CA7F-41B1-9188-C5E5C5F20B36}"/>
                </a:ext>
              </a:extLst>
            </p:cNvPr>
            <p:cNvSpPr/>
            <p:nvPr/>
          </p:nvSpPr>
          <p:spPr>
            <a:xfrm>
              <a:off x="2527829" y="4227071"/>
              <a:ext cx="978153"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Paraburkholderia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49" name="矩形 78">
              <a:extLst>
                <a:ext uri="{FF2B5EF4-FFF2-40B4-BE49-F238E27FC236}">
                  <a16:creationId xmlns:a16="http://schemas.microsoft.com/office/drawing/2014/main" xmlns="" id="{1C82EE0D-3BA5-45AF-96D7-42D179C87807}"/>
                </a:ext>
              </a:extLst>
            </p:cNvPr>
            <p:cNvSpPr/>
            <p:nvPr/>
          </p:nvSpPr>
          <p:spPr>
            <a:xfrm>
              <a:off x="2896550" y="4312353"/>
              <a:ext cx="601447"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Ralstonia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0" name="矩形 79">
              <a:extLst>
                <a:ext uri="{FF2B5EF4-FFF2-40B4-BE49-F238E27FC236}">
                  <a16:creationId xmlns:a16="http://schemas.microsoft.com/office/drawing/2014/main" xmlns="" id="{5CCB71B7-7F6A-4FB1-8E54-0FC08777B908}"/>
                </a:ext>
              </a:extLst>
            </p:cNvPr>
            <p:cNvSpPr/>
            <p:nvPr/>
          </p:nvSpPr>
          <p:spPr>
            <a:xfrm>
              <a:off x="2699861" y="4394197"/>
              <a:ext cx="806632"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Eisenbergiella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1" name="矩形 80">
              <a:extLst>
                <a:ext uri="{FF2B5EF4-FFF2-40B4-BE49-F238E27FC236}">
                  <a16:creationId xmlns:a16="http://schemas.microsoft.com/office/drawing/2014/main" xmlns="" id="{895240FF-49A6-4041-9960-E60410AC90E5}"/>
                </a:ext>
              </a:extLst>
            </p:cNvPr>
            <p:cNvSpPr/>
            <p:nvPr/>
          </p:nvSpPr>
          <p:spPr>
            <a:xfrm>
              <a:off x="2665258" y="4484817"/>
              <a:ext cx="846707"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FCS020_group</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2" name="矩形 81">
              <a:extLst>
                <a:ext uri="{FF2B5EF4-FFF2-40B4-BE49-F238E27FC236}">
                  <a16:creationId xmlns:a16="http://schemas.microsoft.com/office/drawing/2014/main" xmlns="" id="{B12FB6C5-5426-4C4E-8F5E-F30670B9528C}"/>
                </a:ext>
              </a:extLst>
            </p:cNvPr>
            <p:cNvSpPr/>
            <p:nvPr/>
          </p:nvSpPr>
          <p:spPr>
            <a:xfrm>
              <a:off x="2443505" y="3792220"/>
              <a:ext cx="1048685" cy="215444"/>
            </a:xfrm>
            <a:prstGeom prst="rect">
              <a:avLst/>
            </a:prstGeom>
          </p:spPr>
          <p:txBody>
            <a:bodyPr wrap="none">
              <a:spAutoFit/>
            </a:bodyPr>
            <a:lstStyle/>
            <a:p>
              <a:pPr algn="r" fontAlgn="b"/>
              <a:r>
                <a:rPr lang="en-US" altLang="zh-CN" sz="800" b="1" dirty="0">
                  <a:latin typeface="Times New Roman" panose="02020603050405020304" pitchFamily="18" charset="0"/>
                  <a:cs typeface="Times New Roman" panose="02020603050405020304" pitchFamily="18" charset="0"/>
                </a:rPr>
                <a:t>Christensenellaceae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grpSp>
      <p:sp>
        <p:nvSpPr>
          <p:cNvPr id="53" name="矩形 105">
            <a:extLst>
              <a:ext uri="{FF2B5EF4-FFF2-40B4-BE49-F238E27FC236}">
                <a16:creationId xmlns:a16="http://schemas.microsoft.com/office/drawing/2014/main" xmlns="" id="{72C4AA01-63B2-4AE6-B0FF-AF5DFAC189F6}"/>
              </a:ext>
            </a:extLst>
          </p:cNvPr>
          <p:cNvSpPr/>
          <p:nvPr/>
        </p:nvSpPr>
        <p:spPr>
          <a:xfrm>
            <a:off x="3551343" y="5919517"/>
            <a:ext cx="1025500" cy="2790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54" name="组合 106">
            <a:extLst>
              <a:ext uri="{FF2B5EF4-FFF2-40B4-BE49-F238E27FC236}">
                <a16:creationId xmlns:a16="http://schemas.microsoft.com/office/drawing/2014/main" xmlns="" id="{4875F3FF-700A-4218-95A0-25DA4120A6FB}"/>
              </a:ext>
            </a:extLst>
          </p:cNvPr>
          <p:cNvGrpSpPr/>
          <p:nvPr/>
        </p:nvGrpSpPr>
        <p:grpSpPr>
          <a:xfrm>
            <a:off x="3461186" y="5869806"/>
            <a:ext cx="1193600" cy="2930772"/>
            <a:chOff x="3316042" y="4614323"/>
            <a:chExt cx="1193599" cy="2930772"/>
          </a:xfrm>
        </p:grpSpPr>
        <p:sp>
          <p:nvSpPr>
            <p:cNvPr id="55" name="矩形 84">
              <a:extLst>
                <a:ext uri="{FF2B5EF4-FFF2-40B4-BE49-F238E27FC236}">
                  <a16:creationId xmlns:a16="http://schemas.microsoft.com/office/drawing/2014/main" xmlns="" id="{5CF06385-5666-42F2-9B36-264CE7030673}"/>
                </a:ext>
              </a:extLst>
            </p:cNvPr>
            <p:cNvSpPr/>
            <p:nvPr/>
          </p:nvSpPr>
          <p:spPr>
            <a:xfrm>
              <a:off x="3322173" y="4614323"/>
              <a:ext cx="966930"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Pseudomonadales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6" name="矩形 85">
              <a:extLst>
                <a:ext uri="{FF2B5EF4-FFF2-40B4-BE49-F238E27FC236}">
                  <a16:creationId xmlns:a16="http://schemas.microsoft.com/office/drawing/2014/main" xmlns="" id="{94C494E1-E829-4E8B-8A35-F9496338F19E}"/>
                </a:ext>
              </a:extLst>
            </p:cNvPr>
            <p:cNvSpPr/>
            <p:nvPr/>
          </p:nvSpPr>
          <p:spPr>
            <a:xfrm>
              <a:off x="3324288" y="4694340"/>
              <a:ext cx="729686"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Prevotella_7</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7" name="矩形 86">
              <a:extLst>
                <a:ext uri="{FF2B5EF4-FFF2-40B4-BE49-F238E27FC236}">
                  <a16:creationId xmlns:a16="http://schemas.microsoft.com/office/drawing/2014/main" xmlns="" id="{F9664BFB-F785-4F02-ABD4-8EA6C98C9DEB}"/>
                </a:ext>
              </a:extLst>
            </p:cNvPr>
            <p:cNvSpPr/>
            <p:nvPr/>
          </p:nvSpPr>
          <p:spPr>
            <a:xfrm>
              <a:off x="3322173" y="4779752"/>
              <a:ext cx="784188"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Pseudomonas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8" name="矩形 87">
              <a:extLst>
                <a:ext uri="{FF2B5EF4-FFF2-40B4-BE49-F238E27FC236}">
                  <a16:creationId xmlns:a16="http://schemas.microsoft.com/office/drawing/2014/main" xmlns="" id="{29590ACC-20A4-419A-8BD9-6F4390617DF8}"/>
                </a:ext>
              </a:extLst>
            </p:cNvPr>
            <p:cNvSpPr/>
            <p:nvPr/>
          </p:nvSpPr>
          <p:spPr>
            <a:xfrm>
              <a:off x="3321653" y="4879640"/>
              <a:ext cx="1039066"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Pseudomonadaceae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59" name="矩形 88">
              <a:extLst>
                <a:ext uri="{FF2B5EF4-FFF2-40B4-BE49-F238E27FC236}">
                  <a16:creationId xmlns:a16="http://schemas.microsoft.com/office/drawing/2014/main" xmlns="" id="{FFDCEAFA-B622-4558-A441-789E9CE51B6F}"/>
                </a:ext>
              </a:extLst>
            </p:cNvPr>
            <p:cNvSpPr/>
            <p:nvPr/>
          </p:nvSpPr>
          <p:spPr>
            <a:xfrm>
              <a:off x="3316042" y="4974826"/>
              <a:ext cx="1050287" cy="215444"/>
            </a:xfrm>
            <a:prstGeom prst="rect">
              <a:avLst/>
            </a:prstGeom>
          </p:spPr>
          <p:txBody>
            <a:bodyPr wrap="none">
              <a:spAutoFit/>
            </a:bodyPr>
            <a:lstStyle/>
            <a:p>
              <a:pPr lvl="0" fontAlgn="b">
                <a:defRPr/>
              </a:pPr>
              <a:r>
                <a:rPr lang="en-US" altLang="zh-CN" sz="800" b="1" dirty="0">
                  <a:latin typeface="Times New Roman" panose="02020603050405020304" pitchFamily="18" charset="0"/>
                  <a:cs typeface="Times New Roman" panose="02020603050405020304" pitchFamily="18" charset="0"/>
                </a:rPr>
                <a:t>Xanthomonadaceae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0" name="矩形 89">
              <a:extLst>
                <a:ext uri="{FF2B5EF4-FFF2-40B4-BE49-F238E27FC236}">
                  <a16:creationId xmlns:a16="http://schemas.microsoft.com/office/drawing/2014/main" xmlns="" id="{3823A347-6C0D-49BD-A356-93018B243EA8}"/>
                </a:ext>
              </a:extLst>
            </p:cNvPr>
            <p:cNvSpPr/>
            <p:nvPr/>
          </p:nvSpPr>
          <p:spPr>
            <a:xfrm>
              <a:off x="3325230" y="5069983"/>
              <a:ext cx="1011814" cy="215444"/>
            </a:xfrm>
            <a:prstGeom prst="rect">
              <a:avLst/>
            </a:prstGeom>
          </p:spPr>
          <p:txBody>
            <a:bodyPr wrap="none">
              <a:spAutoFit/>
            </a:bodyPr>
            <a:lstStyle/>
            <a:p>
              <a:pPr lvl="0" fontAlgn="b">
                <a:defRPr/>
              </a:pPr>
              <a:r>
                <a:rPr lang="en-US" altLang="zh-CN" sz="800" b="1" dirty="0">
                  <a:latin typeface="Times New Roman" panose="02020603050405020304" pitchFamily="18" charset="0"/>
                  <a:cs typeface="Times New Roman" panose="02020603050405020304" pitchFamily="18" charset="0"/>
                </a:rPr>
                <a:t>Stenotrophomonas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1" name="矩形 90">
              <a:extLst>
                <a:ext uri="{FF2B5EF4-FFF2-40B4-BE49-F238E27FC236}">
                  <a16:creationId xmlns:a16="http://schemas.microsoft.com/office/drawing/2014/main" xmlns="" id="{BD7CFFFD-CF5F-4280-9FB2-ACF767AFD4DC}"/>
                </a:ext>
              </a:extLst>
            </p:cNvPr>
            <p:cNvSpPr/>
            <p:nvPr/>
          </p:nvSpPr>
          <p:spPr>
            <a:xfrm>
              <a:off x="3324288" y="5154249"/>
              <a:ext cx="978152"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Xanthomonadales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2" name="矩形 91">
              <a:extLst>
                <a:ext uri="{FF2B5EF4-FFF2-40B4-BE49-F238E27FC236}">
                  <a16:creationId xmlns:a16="http://schemas.microsoft.com/office/drawing/2014/main" xmlns="" id="{A9A29210-ECA4-4515-8DA8-540349A9F350}"/>
                </a:ext>
              </a:extLst>
            </p:cNvPr>
            <p:cNvSpPr/>
            <p:nvPr/>
          </p:nvSpPr>
          <p:spPr>
            <a:xfrm>
              <a:off x="3327336" y="5252766"/>
              <a:ext cx="819454"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Moraxellaceae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3" name="矩形 92">
              <a:extLst>
                <a:ext uri="{FF2B5EF4-FFF2-40B4-BE49-F238E27FC236}">
                  <a16:creationId xmlns:a16="http://schemas.microsoft.com/office/drawing/2014/main" xmlns="" id="{86D4CAC7-C2BF-4D16-8B27-E99C8C04404B}"/>
                </a:ext>
              </a:extLst>
            </p:cNvPr>
            <p:cNvSpPr/>
            <p:nvPr/>
          </p:nvSpPr>
          <p:spPr>
            <a:xfrm>
              <a:off x="3326441" y="5328236"/>
              <a:ext cx="797012"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Acinetobacter</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4" name="矩形 6">
              <a:extLst>
                <a:ext uri="{FF2B5EF4-FFF2-40B4-BE49-F238E27FC236}">
                  <a16:creationId xmlns:a16="http://schemas.microsoft.com/office/drawing/2014/main" xmlns="" id="{21ABD1C1-D282-4E7E-AB1F-C4872138F0C5}"/>
                </a:ext>
              </a:extLst>
            </p:cNvPr>
            <p:cNvSpPr/>
            <p:nvPr/>
          </p:nvSpPr>
          <p:spPr>
            <a:xfrm>
              <a:off x="3336138" y="5430432"/>
              <a:ext cx="938076"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Selenomonadales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5" name="矩形 7">
              <a:extLst>
                <a:ext uri="{FF2B5EF4-FFF2-40B4-BE49-F238E27FC236}">
                  <a16:creationId xmlns:a16="http://schemas.microsoft.com/office/drawing/2014/main" xmlns="" id="{EF1DB442-EC2C-46AC-9DE7-1AB2EAF84507}"/>
                </a:ext>
              </a:extLst>
            </p:cNvPr>
            <p:cNvSpPr/>
            <p:nvPr/>
          </p:nvSpPr>
          <p:spPr>
            <a:xfrm>
              <a:off x="3331170" y="5509937"/>
              <a:ext cx="652742"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Veillonella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6" name="矩形 8">
              <a:extLst>
                <a:ext uri="{FF2B5EF4-FFF2-40B4-BE49-F238E27FC236}">
                  <a16:creationId xmlns:a16="http://schemas.microsoft.com/office/drawing/2014/main" xmlns="" id="{EA1EB274-AFAE-4C86-9B68-95AF7D4A56DE}"/>
                </a:ext>
              </a:extLst>
            </p:cNvPr>
            <p:cNvSpPr/>
            <p:nvPr/>
          </p:nvSpPr>
          <p:spPr>
            <a:xfrm>
              <a:off x="3333070" y="5603295"/>
              <a:ext cx="769762"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Negativicutes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7" name="矩形 9">
              <a:extLst>
                <a:ext uri="{FF2B5EF4-FFF2-40B4-BE49-F238E27FC236}">
                  <a16:creationId xmlns:a16="http://schemas.microsoft.com/office/drawing/2014/main" xmlns="" id="{E79BFEC9-1A69-4F46-9813-A623F4CAC285}"/>
                </a:ext>
              </a:extLst>
            </p:cNvPr>
            <p:cNvSpPr/>
            <p:nvPr/>
          </p:nvSpPr>
          <p:spPr>
            <a:xfrm>
              <a:off x="3328196" y="5691543"/>
              <a:ext cx="838690"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Veillonellaceae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8" name="矩形 13">
              <a:extLst>
                <a:ext uri="{FF2B5EF4-FFF2-40B4-BE49-F238E27FC236}">
                  <a16:creationId xmlns:a16="http://schemas.microsoft.com/office/drawing/2014/main" xmlns="" id="{4F36B841-597D-4725-BDBC-EFBB7527B8B1}"/>
                </a:ext>
              </a:extLst>
            </p:cNvPr>
            <p:cNvSpPr/>
            <p:nvPr/>
          </p:nvSpPr>
          <p:spPr>
            <a:xfrm>
              <a:off x="3327973" y="5777594"/>
              <a:ext cx="662360"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Brevinema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69" name="矩形 14">
              <a:extLst>
                <a:ext uri="{FF2B5EF4-FFF2-40B4-BE49-F238E27FC236}">
                  <a16:creationId xmlns:a16="http://schemas.microsoft.com/office/drawing/2014/main" xmlns="" id="{52D47EA9-3B15-4B61-A353-7F3CCB94340B}"/>
                </a:ext>
              </a:extLst>
            </p:cNvPr>
            <p:cNvSpPr/>
            <p:nvPr/>
          </p:nvSpPr>
          <p:spPr>
            <a:xfrm>
              <a:off x="3331114" y="5868739"/>
              <a:ext cx="933268"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Brevinemataceae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0" name="矩形 15">
              <a:extLst>
                <a:ext uri="{FF2B5EF4-FFF2-40B4-BE49-F238E27FC236}">
                  <a16:creationId xmlns:a16="http://schemas.microsoft.com/office/drawing/2014/main" xmlns="" id="{B202EF4D-7102-48D9-AA4B-461ED6BB9C08}"/>
                </a:ext>
              </a:extLst>
            </p:cNvPr>
            <p:cNvSpPr/>
            <p:nvPr/>
          </p:nvSpPr>
          <p:spPr>
            <a:xfrm>
              <a:off x="3322173" y="5959717"/>
              <a:ext cx="931664"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Streptococcaceae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1" name="矩形 24">
              <a:extLst>
                <a:ext uri="{FF2B5EF4-FFF2-40B4-BE49-F238E27FC236}">
                  <a16:creationId xmlns:a16="http://schemas.microsoft.com/office/drawing/2014/main" xmlns="" id="{12CD14A4-2E8A-4530-9AB0-A0B22E44EE99}"/>
                </a:ext>
              </a:extLst>
            </p:cNvPr>
            <p:cNvSpPr/>
            <p:nvPr/>
          </p:nvSpPr>
          <p:spPr>
            <a:xfrm>
              <a:off x="3326090" y="6055518"/>
              <a:ext cx="792204"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Streptococcus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2" name="矩形 45">
              <a:extLst>
                <a:ext uri="{FF2B5EF4-FFF2-40B4-BE49-F238E27FC236}">
                  <a16:creationId xmlns:a16="http://schemas.microsoft.com/office/drawing/2014/main" xmlns="" id="{C17B0506-74DF-4EA5-8472-3CF3C2FEFB90}"/>
                </a:ext>
              </a:extLst>
            </p:cNvPr>
            <p:cNvSpPr/>
            <p:nvPr/>
          </p:nvSpPr>
          <p:spPr>
            <a:xfrm>
              <a:off x="3321066" y="6150300"/>
              <a:ext cx="1098377"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Campylobacteraceae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3" name="矩形 47">
              <a:extLst>
                <a:ext uri="{FF2B5EF4-FFF2-40B4-BE49-F238E27FC236}">
                  <a16:creationId xmlns:a16="http://schemas.microsoft.com/office/drawing/2014/main" xmlns="" id="{EC6D4E38-FB87-47EE-B588-D579AD0D82FC}"/>
                </a:ext>
              </a:extLst>
            </p:cNvPr>
            <p:cNvSpPr/>
            <p:nvPr/>
          </p:nvSpPr>
          <p:spPr>
            <a:xfrm>
              <a:off x="3317958" y="6235954"/>
              <a:ext cx="676787"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Arcobacter</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4" name="矩形 93">
              <a:extLst>
                <a:ext uri="{FF2B5EF4-FFF2-40B4-BE49-F238E27FC236}">
                  <a16:creationId xmlns:a16="http://schemas.microsoft.com/office/drawing/2014/main" xmlns="" id="{4742E42D-F26F-4348-9102-4BDC5A4C7CFA}"/>
                </a:ext>
              </a:extLst>
            </p:cNvPr>
            <p:cNvSpPr/>
            <p:nvPr/>
          </p:nvSpPr>
          <p:spPr>
            <a:xfrm>
              <a:off x="3324701" y="6330477"/>
              <a:ext cx="805028"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Alloprevotella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5" name="矩形 94">
              <a:extLst>
                <a:ext uri="{FF2B5EF4-FFF2-40B4-BE49-F238E27FC236}">
                  <a16:creationId xmlns:a16="http://schemas.microsoft.com/office/drawing/2014/main" xmlns="" id="{BB05C5A7-44A8-4B2B-AC3C-42E68BE2B0A1}"/>
                </a:ext>
              </a:extLst>
            </p:cNvPr>
            <p:cNvSpPr/>
            <p:nvPr/>
          </p:nvSpPr>
          <p:spPr>
            <a:xfrm>
              <a:off x="3333030" y="6426981"/>
              <a:ext cx="813042"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Prevotellaceae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6" name="矩形 95">
              <a:extLst>
                <a:ext uri="{FF2B5EF4-FFF2-40B4-BE49-F238E27FC236}">
                  <a16:creationId xmlns:a16="http://schemas.microsoft.com/office/drawing/2014/main" xmlns="" id="{F79E97CF-B5DA-4747-A7FB-791DBE2C7484}"/>
                </a:ext>
              </a:extLst>
            </p:cNvPr>
            <p:cNvSpPr/>
            <p:nvPr/>
          </p:nvSpPr>
          <p:spPr>
            <a:xfrm>
              <a:off x="3331114" y="6509098"/>
              <a:ext cx="561371"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Alistipes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7" name="矩形 96">
              <a:extLst>
                <a:ext uri="{FF2B5EF4-FFF2-40B4-BE49-F238E27FC236}">
                  <a16:creationId xmlns:a16="http://schemas.microsoft.com/office/drawing/2014/main" xmlns="" id="{4D7D8B9D-16BE-4D26-8A86-9B10E55BD69F}"/>
                </a:ext>
              </a:extLst>
            </p:cNvPr>
            <p:cNvSpPr/>
            <p:nvPr/>
          </p:nvSpPr>
          <p:spPr>
            <a:xfrm>
              <a:off x="3332221" y="6595492"/>
              <a:ext cx="787394"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Rikenellaceae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8" name="矩形 97">
              <a:extLst>
                <a:ext uri="{FF2B5EF4-FFF2-40B4-BE49-F238E27FC236}">
                  <a16:creationId xmlns:a16="http://schemas.microsoft.com/office/drawing/2014/main" xmlns="" id="{26E93FD1-5258-4196-9F7F-0A2497D75457}"/>
                </a:ext>
              </a:extLst>
            </p:cNvPr>
            <p:cNvSpPr/>
            <p:nvPr/>
          </p:nvSpPr>
          <p:spPr>
            <a:xfrm>
              <a:off x="3332768" y="6692752"/>
              <a:ext cx="830676"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Proteobacteria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79" name="矩形 98">
              <a:extLst>
                <a:ext uri="{FF2B5EF4-FFF2-40B4-BE49-F238E27FC236}">
                  <a16:creationId xmlns:a16="http://schemas.microsoft.com/office/drawing/2014/main" xmlns="" id="{1E0C4F41-BBC5-494C-B8BE-DB90D4EDA700}"/>
                </a:ext>
              </a:extLst>
            </p:cNvPr>
            <p:cNvSpPr/>
            <p:nvPr/>
          </p:nvSpPr>
          <p:spPr>
            <a:xfrm>
              <a:off x="3338054" y="6775255"/>
              <a:ext cx="957312"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Enterobacteriales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80" name="矩形 99">
              <a:extLst>
                <a:ext uri="{FF2B5EF4-FFF2-40B4-BE49-F238E27FC236}">
                  <a16:creationId xmlns:a16="http://schemas.microsoft.com/office/drawing/2014/main" xmlns="" id="{2AD4F5F2-30F4-4F64-AFDF-FE6B03173F4D}"/>
                </a:ext>
              </a:extLst>
            </p:cNvPr>
            <p:cNvSpPr/>
            <p:nvPr/>
          </p:nvSpPr>
          <p:spPr>
            <a:xfrm>
              <a:off x="3336504" y="6877944"/>
              <a:ext cx="1029448"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Enterobacteriaceae</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81" name="矩形 100">
              <a:extLst>
                <a:ext uri="{FF2B5EF4-FFF2-40B4-BE49-F238E27FC236}">
                  <a16:creationId xmlns:a16="http://schemas.microsoft.com/office/drawing/2014/main" xmlns="" id="{A065E9C9-9550-4A04-A82F-79126606A4B9}"/>
                </a:ext>
              </a:extLst>
            </p:cNvPr>
            <p:cNvSpPr/>
            <p:nvPr/>
          </p:nvSpPr>
          <p:spPr>
            <a:xfrm>
              <a:off x="3336504" y="6969424"/>
              <a:ext cx="619079"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Klebsiella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82" name="矩形 101">
              <a:extLst>
                <a:ext uri="{FF2B5EF4-FFF2-40B4-BE49-F238E27FC236}">
                  <a16:creationId xmlns:a16="http://schemas.microsoft.com/office/drawing/2014/main" xmlns="" id="{E39AF72C-EFFD-4AFC-AC6B-C4B2467325E1}"/>
                </a:ext>
              </a:extLst>
            </p:cNvPr>
            <p:cNvSpPr/>
            <p:nvPr/>
          </p:nvSpPr>
          <p:spPr>
            <a:xfrm>
              <a:off x="3331114" y="7062961"/>
              <a:ext cx="1178527"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Gammaproteobacteria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83" name="矩形 102">
              <a:extLst>
                <a:ext uri="{FF2B5EF4-FFF2-40B4-BE49-F238E27FC236}">
                  <a16:creationId xmlns:a16="http://schemas.microsoft.com/office/drawing/2014/main" xmlns="" id="{2DBEC2C9-3EED-4758-84B4-DBCD81BBD466}"/>
                </a:ext>
              </a:extLst>
            </p:cNvPr>
            <p:cNvSpPr/>
            <p:nvPr/>
          </p:nvSpPr>
          <p:spPr>
            <a:xfrm>
              <a:off x="3332360" y="7149582"/>
              <a:ext cx="774570"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Bacteroidetes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84" name="矩形 103">
              <a:extLst>
                <a:ext uri="{FF2B5EF4-FFF2-40B4-BE49-F238E27FC236}">
                  <a16:creationId xmlns:a16="http://schemas.microsoft.com/office/drawing/2014/main" xmlns="" id="{9D8E7B46-E193-4817-9E1E-3CE25F549C46}"/>
                </a:ext>
              </a:extLst>
            </p:cNvPr>
            <p:cNvSpPr/>
            <p:nvPr/>
          </p:nvSpPr>
          <p:spPr>
            <a:xfrm>
              <a:off x="3333030" y="7233688"/>
              <a:ext cx="691214"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Bacteroidia</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sp>
          <p:nvSpPr>
            <p:cNvPr id="85" name="矩形 104">
              <a:extLst>
                <a:ext uri="{FF2B5EF4-FFF2-40B4-BE49-F238E27FC236}">
                  <a16:creationId xmlns:a16="http://schemas.microsoft.com/office/drawing/2014/main" xmlns="" id="{2E3F01EF-8373-4C4D-B84F-B99AF8B8327D}"/>
                </a:ext>
              </a:extLst>
            </p:cNvPr>
            <p:cNvSpPr/>
            <p:nvPr/>
          </p:nvSpPr>
          <p:spPr>
            <a:xfrm>
              <a:off x="3333070" y="7329651"/>
              <a:ext cx="776174" cy="215444"/>
            </a:xfrm>
            <a:prstGeom prst="rect">
              <a:avLst/>
            </a:prstGeom>
          </p:spPr>
          <p:txBody>
            <a:bodyPr wrap="none">
              <a:spAutoFit/>
            </a:bodyPr>
            <a:lstStyle/>
            <a:p>
              <a:pPr fontAlgn="b"/>
              <a:r>
                <a:rPr lang="en-US" altLang="zh-CN" sz="800" b="1" dirty="0">
                  <a:latin typeface="Times New Roman" panose="02020603050405020304" pitchFamily="18" charset="0"/>
                  <a:cs typeface="Times New Roman" panose="02020603050405020304" pitchFamily="18" charset="0"/>
                </a:rPr>
                <a:t>Bacteroidales</a:t>
              </a:r>
              <a:endParaRPr lang="en-US" altLang="zh-CN" sz="800" b="1" dirty="0">
                <a:solidFill>
                  <a:srgbClr val="000000"/>
                </a:solidFill>
                <a:latin typeface="Times New Roman" panose="02020603050405020304" pitchFamily="18" charset="0"/>
                <a:cs typeface="Times New Roman" panose="02020603050405020304" pitchFamily="18" charset="0"/>
              </a:endParaRPr>
            </a:p>
          </p:txBody>
        </p:sp>
      </p:grpSp>
      <p:sp>
        <p:nvSpPr>
          <p:cNvPr id="86" name="Rectangle 55">
            <a:extLst>
              <a:ext uri="{FF2B5EF4-FFF2-40B4-BE49-F238E27FC236}">
                <a16:creationId xmlns:a16="http://schemas.microsoft.com/office/drawing/2014/main" xmlns="" id="{41412143-7FBF-4DC2-B9FB-3B125E7CAB16}"/>
              </a:ext>
            </a:extLst>
          </p:cNvPr>
          <p:cNvSpPr/>
          <p:nvPr/>
        </p:nvSpPr>
        <p:spPr>
          <a:xfrm>
            <a:off x="2373158" y="2304536"/>
            <a:ext cx="223925"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G</a:t>
            </a:r>
          </a:p>
        </p:txBody>
      </p:sp>
      <p:sp>
        <p:nvSpPr>
          <p:cNvPr id="90" name="Rectangle 89"/>
          <p:cNvSpPr/>
          <p:nvPr/>
        </p:nvSpPr>
        <p:spPr>
          <a:xfrm>
            <a:off x="3113736" y="8954356"/>
            <a:ext cx="1285246"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114">
            <a:extLst>
              <a:ext uri="{FF2B5EF4-FFF2-40B4-BE49-F238E27FC236}">
                <a16:creationId xmlns:a16="http://schemas.microsoft.com/office/drawing/2014/main" xmlns="" id="{79A80FEB-61F1-45E6-A2DF-A420FA5AD11B}"/>
              </a:ext>
            </a:extLst>
          </p:cNvPr>
          <p:cNvSpPr txBox="1"/>
          <p:nvPr/>
        </p:nvSpPr>
        <p:spPr>
          <a:xfrm>
            <a:off x="2950805" y="8928556"/>
            <a:ext cx="1104790"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LDA SCORE (log 10)</a:t>
            </a:r>
            <a:endParaRPr lang="zh-CN" altLang="en-US" sz="800" dirty="0">
              <a:latin typeface="Times New Roman" panose="02020603050405020304" pitchFamily="18" charset="0"/>
              <a:cs typeface="Times New Roman" panose="02020603050405020304" pitchFamily="18" charset="0"/>
            </a:endParaRPr>
          </a:p>
        </p:txBody>
      </p:sp>
      <p:grpSp>
        <p:nvGrpSpPr>
          <p:cNvPr id="92" name="组合 38">
            <a:extLst>
              <a:ext uri="{FF2B5EF4-FFF2-40B4-BE49-F238E27FC236}">
                <a16:creationId xmlns:a16="http://schemas.microsoft.com/office/drawing/2014/main" xmlns="" id="{68023698-2D30-4851-806C-C003BA7CFAB4}"/>
              </a:ext>
            </a:extLst>
          </p:cNvPr>
          <p:cNvGrpSpPr/>
          <p:nvPr/>
        </p:nvGrpSpPr>
        <p:grpSpPr>
          <a:xfrm>
            <a:off x="533400" y="437542"/>
            <a:ext cx="1409501" cy="2438400"/>
            <a:chOff x="463744" y="2683286"/>
            <a:chExt cx="1409501" cy="2438399"/>
          </a:xfrm>
        </p:grpSpPr>
        <p:graphicFrame>
          <p:nvGraphicFramePr>
            <p:cNvPr id="93" name="对象 56">
              <a:extLst>
                <a:ext uri="{FF2B5EF4-FFF2-40B4-BE49-F238E27FC236}">
                  <a16:creationId xmlns:a16="http://schemas.microsoft.com/office/drawing/2014/main" xmlns="" id="{A72E4EFB-AD72-4734-B1CD-720F1DD01178}"/>
                </a:ext>
              </a:extLst>
            </p:cNvPr>
            <p:cNvGraphicFramePr>
              <a:graphicFrameLocks noChangeAspect="1"/>
            </p:cNvGraphicFramePr>
            <p:nvPr>
              <p:extLst>
                <p:ext uri="{D42A27DB-BD31-4B8C-83A1-F6EECF244321}">
                  <p14:modId xmlns:p14="http://schemas.microsoft.com/office/powerpoint/2010/main" val="553893964"/>
                </p:ext>
              </p:extLst>
            </p:nvPr>
          </p:nvGraphicFramePr>
          <p:xfrm>
            <a:off x="546095" y="2683286"/>
            <a:ext cx="1327150" cy="2438399"/>
          </p:xfrm>
          <a:graphic>
            <a:graphicData uri="http://schemas.openxmlformats.org/presentationml/2006/ole">
              <mc:AlternateContent xmlns:mc="http://schemas.openxmlformats.org/markup-compatibility/2006">
                <mc:Choice xmlns:v="urn:schemas-microsoft-com:vml" Requires="v">
                  <p:oleObj spid="_x0000_s8290" name="Prism 8" r:id="rId5" imgW="1326380" imgH="2437883" progId="Prism8.Document">
                    <p:embed/>
                  </p:oleObj>
                </mc:Choice>
                <mc:Fallback>
                  <p:oleObj name="Prism 8" r:id="rId5" imgW="1326380" imgH="2437883" progId="Prism8.Document">
                    <p:embed/>
                    <p:pic>
                      <p:nvPicPr>
                        <p:cNvPr id="0" name=""/>
                        <p:cNvPicPr/>
                        <p:nvPr/>
                      </p:nvPicPr>
                      <p:blipFill>
                        <a:blip r:embed="rId6"/>
                        <a:stretch>
                          <a:fillRect/>
                        </a:stretch>
                      </p:blipFill>
                      <p:spPr>
                        <a:xfrm>
                          <a:off x="546095" y="2683286"/>
                          <a:ext cx="1327150" cy="2438399"/>
                        </a:xfrm>
                        <a:prstGeom prst="rect">
                          <a:avLst/>
                        </a:prstGeom>
                      </p:spPr>
                    </p:pic>
                  </p:oleObj>
                </mc:Fallback>
              </mc:AlternateContent>
            </a:graphicData>
          </a:graphic>
        </p:graphicFrame>
        <p:sp>
          <p:nvSpPr>
            <p:cNvPr id="94" name="Rectangle 55">
              <a:extLst>
                <a:ext uri="{FF2B5EF4-FFF2-40B4-BE49-F238E27FC236}">
                  <a16:creationId xmlns:a16="http://schemas.microsoft.com/office/drawing/2014/main" xmlns="" id="{13A95A37-A3BE-43C5-8B3B-EA6434E55B09}"/>
                </a:ext>
              </a:extLst>
            </p:cNvPr>
            <p:cNvSpPr/>
            <p:nvPr/>
          </p:nvSpPr>
          <p:spPr>
            <a:xfrm>
              <a:off x="463744" y="2802655"/>
              <a:ext cx="275536"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A</a:t>
              </a:r>
            </a:p>
          </p:txBody>
        </p:sp>
      </p:grpSp>
      <p:grpSp>
        <p:nvGrpSpPr>
          <p:cNvPr id="100" name="组合 41">
            <a:extLst>
              <a:ext uri="{FF2B5EF4-FFF2-40B4-BE49-F238E27FC236}">
                <a16:creationId xmlns:a16="http://schemas.microsoft.com/office/drawing/2014/main" xmlns="" id="{02D39FF9-0D33-492A-AAD1-3A867F38C9EE}"/>
              </a:ext>
            </a:extLst>
          </p:cNvPr>
          <p:cNvGrpSpPr/>
          <p:nvPr/>
        </p:nvGrpSpPr>
        <p:grpSpPr>
          <a:xfrm>
            <a:off x="3915464" y="514151"/>
            <a:ext cx="1306685" cy="2305050"/>
            <a:chOff x="4995689" y="2802858"/>
            <a:chExt cx="1306685" cy="2305049"/>
          </a:xfrm>
        </p:grpSpPr>
        <p:graphicFrame>
          <p:nvGraphicFramePr>
            <p:cNvPr id="101" name="对象 54">
              <a:extLst>
                <a:ext uri="{FF2B5EF4-FFF2-40B4-BE49-F238E27FC236}">
                  <a16:creationId xmlns:a16="http://schemas.microsoft.com/office/drawing/2014/main" xmlns="" id="{B259EC97-4DBA-4931-832C-BCB9A03E964D}"/>
                </a:ext>
              </a:extLst>
            </p:cNvPr>
            <p:cNvGraphicFramePr>
              <a:graphicFrameLocks noChangeAspect="1"/>
            </p:cNvGraphicFramePr>
            <p:nvPr>
              <p:extLst>
                <p:ext uri="{D42A27DB-BD31-4B8C-83A1-F6EECF244321}">
                  <p14:modId xmlns:p14="http://schemas.microsoft.com/office/powerpoint/2010/main" val="695826565"/>
                </p:ext>
              </p:extLst>
            </p:nvPr>
          </p:nvGraphicFramePr>
          <p:xfrm>
            <a:off x="5099049" y="2802858"/>
            <a:ext cx="1203325" cy="2305049"/>
          </p:xfrm>
          <a:graphic>
            <a:graphicData uri="http://schemas.openxmlformats.org/presentationml/2006/ole">
              <mc:AlternateContent xmlns:mc="http://schemas.openxmlformats.org/markup-compatibility/2006">
                <mc:Choice xmlns:v="urn:schemas-microsoft-com:vml" Requires="v">
                  <p:oleObj spid="_x0000_s8291" name="Prism 8" r:id="rId7" imgW="1202853" imgH="2305346" progId="Prism8.Document">
                    <p:embed/>
                  </p:oleObj>
                </mc:Choice>
                <mc:Fallback>
                  <p:oleObj name="Prism 8" r:id="rId7" imgW="1202853" imgH="2305346" progId="Prism8.Document">
                    <p:embed/>
                    <p:pic>
                      <p:nvPicPr>
                        <p:cNvPr id="0" name=""/>
                        <p:cNvPicPr/>
                        <p:nvPr/>
                      </p:nvPicPr>
                      <p:blipFill>
                        <a:blip r:embed="rId8"/>
                        <a:stretch>
                          <a:fillRect/>
                        </a:stretch>
                      </p:blipFill>
                      <p:spPr>
                        <a:xfrm>
                          <a:off x="5099049" y="2802858"/>
                          <a:ext cx="1203325" cy="2305049"/>
                        </a:xfrm>
                        <a:prstGeom prst="rect">
                          <a:avLst/>
                        </a:prstGeom>
                      </p:spPr>
                    </p:pic>
                  </p:oleObj>
                </mc:Fallback>
              </mc:AlternateContent>
            </a:graphicData>
          </a:graphic>
        </p:graphicFrame>
        <p:sp>
          <p:nvSpPr>
            <p:cNvPr id="102" name="Rectangle 55">
              <a:extLst>
                <a:ext uri="{FF2B5EF4-FFF2-40B4-BE49-F238E27FC236}">
                  <a16:creationId xmlns:a16="http://schemas.microsoft.com/office/drawing/2014/main" xmlns="" id="{3B88BA70-7F26-4069-A043-1AAE57762A60}"/>
                </a:ext>
              </a:extLst>
            </p:cNvPr>
            <p:cNvSpPr/>
            <p:nvPr/>
          </p:nvSpPr>
          <p:spPr>
            <a:xfrm>
              <a:off x="4995689" y="2833638"/>
              <a:ext cx="275536"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D</a:t>
              </a:r>
            </a:p>
          </p:txBody>
        </p:sp>
      </p:grpSp>
      <p:sp>
        <p:nvSpPr>
          <p:cNvPr id="103" name="Rectangle 102"/>
          <p:cNvSpPr/>
          <p:nvPr/>
        </p:nvSpPr>
        <p:spPr>
          <a:xfrm>
            <a:off x="933349" y="2427950"/>
            <a:ext cx="1395508" cy="391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40">
            <a:extLst>
              <a:ext uri="{FF2B5EF4-FFF2-40B4-BE49-F238E27FC236}">
                <a16:creationId xmlns:a16="http://schemas.microsoft.com/office/drawing/2014/main" xmlns="" id="{741227D0-56AF-4CF7-BE48-BCE570226577}"/>
              </a:ext>
            </a:extLst>
          </p:cNvPr>
          <p:cNvGrpSpPr/>
          <p:nvPr/>
        </p:nvGrpSpPr>
        <p:grpSpPr>
          <a:xfrm>
            <a:off x="2962275" y="549744"/>
            <a:ext cx="1146809" cy="2269457"/>
            <a:chOff x="3698241" y="2831430"/>
            <a:chExt cx="1146809" cy="2269457"/>
          </a:xfrm>
        </p:grpSpPr>
        <p:graphicFrame>
          <p:nvGraphicFramePr>
            <p:cNvPr id="98" name="对象 52">
              <a:extLst>
                <a:ext uri="{FF2B5EF4-FFF2-40B4-BE49-F238E27FC236}">
                  <a16:creationId xmlns:a16="http://schemas.microsoft.com/office/drawing/2014/main" xmlns="" id="{7478DF7E-C04E-4D00-859F-4FEFDC658CD7}"/>
                </a:ext>
              </a:extLst>
            </p:cNvPr>
            <p:cNvGraphicFramePr>
              <a:graphicFrameLocks noChangeAspect="1"/>
            </p:cNvGraphicFramePr>
            <p:nvPr>
              <p:extLst>
                <p:ext uri="{D42A27DB-BD31-4B8C-83A1-F6EECF244321}">
                  <p14:modId xmlns:p14="http://schemas.microsoft.com/office/powerpoint/2010/main" val="3049711642"/>
                </p:ext>
              </p:extLst>
            </p:nvPr>
          </p:nvGraphicFramePr>
          <p:xfrm>
            <a:off x="3724275" y="2852987"/>
            <a:ext cx="1120775" cy="2247900"/>
          </p:xfrm>
          <a:graphic>
            <a:graphicData uri="http://schemas.openxmlformats.org/presentationml/2006/ole">
              <mc:AlternateContent xmlns:mc="http://schemas.openxmlformats.org/markup-compatibility/2006">
                <mc:Choice xmlns:v="urn:schemas-microsoft-com:vml" Requires="v">
                  <p:oleObj spid="_x0000_s8292" name="Prism 8" r:id="rId9" imgW="1120742" imgH="2247361" progId="Prism8.Document">
                    <p:embed/>
                  </p:oleObj>
                </mc:Choice>
                <mc:Fallback>
                  <p:oleObj name="Prism 8" r:id="rId9" imgW="1120742" imgH="2247361" progId="Prism8.Document">
                    <p:embed/>
                    <p:pic>
                      <p:nvPicPr>
                        <p:cNvPr id="0" name=""/>
                        <p:cNvPicPr/>
                        <p:nvPr/>
                      </p:nvPicPr>
                      <p:blipFill>
                        <a:blip r:embed="rId10"/>
                        <a:stretch>
                          <a:fillRect/>
                        </a:stretch>
                      </p:blipFill>
                      <p:spPr>
                        <a:xfrm>
                          <a:off x="3724275" y="2852987"/>
                          <a:ext cx="1120775" cy="2247900"/>
                        </a:xfrm>
                        <a:prstGeom prst="rect">
                          <a:avLst/>
                        </a:prstGeom>
                      </p:spPr>
                    </p:pic>
                  </p:oleObj>
                </mc:Fallback>
              </mc:AlternateContent>
            </a:graphicData>
          </a:graphic>
        </p:graphicFrame>
        <p:sp>
          <p:nvSpPr>
            <p:cNvPr id="99" name="Rectangle 55">
              <a:extLst>
                <a:ext uri="{FF2B5EF4-FFF2-40B4-BE49-F238E27FC236}">
                  <a16:creationId xmlns:a16="http://schemas.microsoft.com/office/drawing/2014/main" xmlns="" id="{5DBD2341-7333-4C00-AEFE-EE22EA08EB6F}"/>
                </a:ext>
              </a:extLst>
            </p:cNvPr>
            <p:cNvSpPr/>
            <p:nvPr/>
          </p:nvSpPr>
          <p:spPr>
            <a:xfrm>
              <a:off x="3698241" y="2831430"/>
              <a:ext cx="275536"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C</a:t>
              </a:r>
            </a:p>
          </p:txBody>
        </p:sp>
      </p:grpSp>
      <p:sp>
        <p:nvSpPr>
          <p:cNvPr id="104" name="矩形 1">
            <a:extLst>
              <a:ext uri="{FF2B5EF4-FFF2-40B4-BE49-F238E27FC236}">
                <a16:creationId xmlns:a16="http://schemas.microsoft.com/office/drawing/2014/main" xmlns="" id="{57989D25-B479-4E81-8DEB-17E610AFA5CE}"/>
              </a:ext>
            </a:extLst>
          </p:cNvPr>
          <p:cNvSpPr/>
          <p:nvPr/>
        </p:nvSpPr>
        <p:spPr>
          <a:xfrm>
            <a:off x="195156" y="213159"/>
            <a:ext cx="638316" cy="276999"/>
          </a:xfrm>
          <a:prstGeom prst="rect">
            <a:avLst/>
          </a:prstGeom>
        </p:spPr>
        <p:txBody>
          <a:bodyPr wrap="none">
            <a:spAutoFit/>
          </a:bodyPr>
          <a:lstStyle/>
          <a:p>
            <a:r>
              <a:rPr lang="en-US" altLang="zh-CN" sz="1200" b="1" dirty="0">
                <a:latin typeface="Times New Roman" panose="02020603050405020304" pitchFamily="18" charset="0"/>
                <a:cs typeface="Times New Roman" panose="02020603050405020304" pitchFamily="18" charset="0"/>
              </a:rPr>
              <a:t>Fig  S2</a:t>
            </a:r>
            <a:endParaRPr lang="zh-CN" altLang="en-US" sz="1200" b="1" dirty="0">
              <a:latin typeface="Times New Roman" panose="02020603050405020304" pitchFamily="18" charset="0"/>
              <a:cs typeface="Times New Roman" panose="02020603050405020304" pitchFamily="18" charset="0"/>
            </a:endParaRPr>
          </a:p>
        </p:txBody>
      </p:sp>
      <p:grpSp>
        <p:nvGrpSpPr>
          <p:cNvPr id="4" name="组合 66">
            <a:extLst>
              <a:ext uri="{FF2B5EF4-FFF2-40B4-BE49-F238E27FC236}">
                <a16:creationId xmlns:a16="http://schemas.microsoft.com/office/drawing/2014/main" xmlns="" id="{C6CF932D-13F3-4339-9CAA-16AD0A9643B6}"/>
              </a:ext>
            </a:extLst>
          </p:cNvPr>
          <p:cNvGrpSpPr/>
          <p:nvPr/>
        </p:nvGrpSpPr>
        <p:grpSpPr>
          <a:xfrm>
            <a:off x="5080764" y="557707"/>
            <a:ext cx="1166812" cy="2251413"/>
            <a:chOff x="5112467" y="834241"/>
            <a:chExt cx="1166812" cy="2251413"/>
          </a:xfrm>
        </p:grpSpPr>
        <p:graphicFrame>
          <p:nvGraphicFramePr>
            <p:cNvPr id="5" name="对象 67">
              <a:extLst>
                <a:ext uri="{FF2B5EF4-FFF2-40B4-BE49-F238E27FC236}">
                  <a16:creationId xmlns:a16="http://schemas.microsoft.com/office/drawing/2014/main" xmlns="" id="{E825D5EE-B97E-412D-956A-017D9B3F7A01}"/>
                </a:ext>
              </a:extLst>
            </p:cNvPr>
            <p:cNvGraphicFramePr>
              <a:graphicFrameLocks noChangeAspect="1"/>
            </p:cNvGraphicFramePr>
            <p:nvPr>
              <p:extLst>
                <p:ext uri="{D42A27DB-BD31-4B8C-83A1-F6EECF244321}">
                  <p14:modId xmlns:p14="http://schemas.microsoft.com/office/powerpoint/2010/main" val="3043522107"/>
                </p:ext>
              </p:extLst>
            </p:nvPr>
          </p:nvGraphicFramePr>
          <p:xfrm>
            <a:off x="5112467" y="856804"/>
            <a:ext cx="1166812" cy="2228850"/>
          </p:xfrm>
          <a:graphic>
            <a:graphicData uri="http://schemas.openxmlformats.org/presentationml/2006/ole">
              <mc:AlternateContent xmlns:mc="http://schemas.openxmlformats.org/markup-compatibility/2006">
                <mc:Choice xmlns:v="urn:schemas-microsoft-com:vml" Requires="v">
                  <p:oleObj spid="_x0000_s8293" name="Prism 8" r:id="rId11" imgW="1166480" imgH="2228993" progId="Prism8.Document">
                    <p:embed/>
                  </p:oleObj>
                </mc:Choice>
                <mc:Fallback>
                  <p:oleObj name="Prism 8" r:id="rId11" imgW="1166480" imgH="2228993" progId="Prism8.Document">
                    <p:embed/>
                    <p:pic>
                      <p:nvPicPr>
                        <p:cNvPr id="0" name=""/>
                        <p:cNvPicPr/>
                        <p:nvPr/>
                      </p:nvPicPr>
                      <p:blipFill>
                        <a:blip r:embed="rId12"/>
                        <a:stretch>
                          <a:fillRect/>
                        </a:stretch>
                      </p:blipFill>
                      <p:spPr>
                        <a:xfrm>
                          <a:off x="5112467" y="856804"/>
                          <a:ext cx="1166812" cy="2228850"/>
                        </a:xfrm>
                        <a:prstGeom prst="rect">
                          <a:avLst/>
                        </a:prstGeom>
                      </p:spPr>
                    </p:pic>
                  </p:oleObj>
                </mc:Fallback>
              </mc:AlternateContent>
            </a:graphicData>
          </a:graphic>
        </p:graphicFrame>
        <p:sp>
          <p:nvSpPr>
            <p:cNvPr id="6" name="Rectangle 55">
              <a:extLst>
                <a:ext uri="{FF2B5EF4-FFF2-40B4-BE49-F238E27FC236}">
                  <a16:creationId xmlns:a16="http://schemas.microsoft.com/office/drawing/2014/main" xmlns="" id="{AE9D7505-82B6-4324-9A78-422A2F57F2C5}"/>
                </a:ext>
              </a:extLst>
            </p:cNvPr>
            <p:cNvSpPr/>
            <p:nvPr/>
          </p:nvSpPr>
          <p:spPr>
            <a:xfrm>
              <a:off x="5118111" y="834241"/>
              <a:ext cx="275536"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E</a:t>
              </a:r>
            </a:p>
          </p:txBody>
        </p:sp>
      </p:grpSp>
      <p:grpSp>
        <p:nvGrpSpPr>
          <p:cNvPr id="7" name="组合 63">
            <a:extLst>
              <a:ext uri="{FF2B5EF4-FFF2-40B4-BE49-F238E27FC236}">
                <a16:creationId xmlns:a16="http://schemas.microsoft.com/office/drawing/2014/main" xmlns="" id="{19A70722-43E2-45AB-9F6D-880A979DCC61}"/>
              </a:ext>
            </a:extLst>
          </p:cNvPr>
          <p:cNvGrpSpPr/>
          <p:nvPr/>
        </p:nvGrpSpPr>
        <p:grpSpPr>
          <a:xfrm>
            <a:off x="468948" y="2314574"/>
            <a:ext cx="1353665" cy="2347886"/>
            <a:chOff x="3535063" y="717272"/>
            <a:chExt cx="1353665" cy="2347886"/>
          </a:xfrm>
        </p:grpSpPr>
        <p:graphicFrame>
          <p:nvGraphicFramePr>
            <p:cNvPr id="8" name="对象 64">
              <a:extLst>
                <a:ext uri="{FF2B5EF4-FFF2-40B4-BE49-F238E27FC236}">
                  <a16:creationId xmlns:a16="http://schemas.microsoft.com/office/drawing/2014/main" xmlns="" id="{DB888087-0089-4522-8206-B13A8474BCFB}"/>
                </a:ext>
              </a:extLst>
            </p:cNvPr>
            <p:cNvGraphicFramePr>
              <a:graphicFrameLocks noChangeAspect="1"/>
            </p:cNvGraphicFramePr>
            <p:nvPr>
              <p:extLst>
                <p:ext uri="{D42A27DB-BD31-4B8C-83A1-F6EECF244321}">
                  <p14:modId xmlns:p14="http://schemas.microsoft.com/office/powerpoint/2010/main" val="2118008815"/>
                </p:ext>
              </p:extLst>
            </p:nvPr>
          </p:nvGraphicFramePr>
          <p:xfrm>
            <a:off x="3561578" y="810908"/>
            <a:ext cx="1327150" cy="2254250"/>
          </p:xfrm>
          <a:graphic>
            <a:graphicData uri="http://schemas.openxmlformats.org/presentationml/2006/ole">
              <mc:AlternateContent xmlns:mc="http://schemas.openxmlformats.org/markup-compatibility/2006">
                <mc:Choice xmlns:v="urn:schemas-microsoft-com:vml" Requires="v">
                  <p:oleObj spid="_x0000_s8294" name="Prism 8" r:id="rId13" imgW="1326380" imgH="2254924" progId="Prism8.Document">
                    <p:embed/>
                  </p:oleObj>
                </mc:Choice>
                <mc:Fallback>
                  <p:oleObj name="Prism 8" r:id="rId13" imgW="1326380" imgH="2254924" progId="Prism8.Document">
                    <p:embed/>
                    <p:pic>
                      <p:nvPicPr>
                        <p:cNvPr id="0" name=""/>
                        <p:cNvPicPr/>
                        <p:nvPr/>
                      </p:nvPicPr>
                      <p:blipFill>
                        <a:blip r:embed="rId14"/>
                        <a:stretch>
                          <a:fillRect/>
                        </a:stretch>
                      </p:blipFill>
                      <p:spPr>
                        <a:xfrm>
                          <a:off x="3561578" y="810908"/>
                          <a:ext cx="1327150" cy="2254250"/>
                        </a:xfrm>
                        <a:prstGeom prst="rect">
                          <a:avLst/>
                        </a:prstGeom>
                      </p:spPr>
                    </p:pic>
                  </p:oleObj>
                </mc:Fallback>
              </mc:AlternateContent>
            </a:graphicData>
          </a:graphic>
        </p:graphicFrame>
        <p:sp>
          <p:nvSpPr>
            <p:cNvPr id="9" name="Rectangle 55">
              <a:extLst>
                <a:ext uri="{FF2B5EF4-FFF2-40B4-BE49-F238E27FC236}">
                  <a16:creationId xmlns:a16="http://schemas.microsoft.com/office/drawing/2014/main" xmlns="" id="{89039182-C1EA-4938-B00B-6DAF31B448FF}"/>
                </a:ext>
              </a:extLst>
            </p:cNvPr>
            <p:cNvSpPr/>
            <p:nvPr/>
          </p:nvSpPr>
          <p:spPr>
            <a:xfrm>
              <a:off x="3535063" y="717272"/>
              <a:ext cx="275536"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F</a:t>
              </a:r>
            </a:p>
          </p:txBody>
        </p:sp>
      </p:grpSp>
      <p:grpSp>
        <p:nvGrpSpPr>
          <p:cNvPr id="2" name="Group 1"/>
          <p:cNvGrpSpPr/>
          <p:nvPr/>
        </p:nvGrpSpPr>
        <p:grpSpPr>
          <a:xfrm>
            <a:off x="1733550" y="558585"/>
            <a:ext cx="1404405" cy="2290406"/>
            <a:chOff x="1827211" y="320710"/>
            <a:chExt cx="1404405" cy="2290406"/>
          </a:xfrm>
        </p:grpSpPr>
        <p:graphicFrame>
          <p:nvGraphicFramePr>
            <p:cNvPr id="95" name="对象 61">
              <a:extLst>
                <a:ext uri="{FF2B5EF4-FFF2-40B4-BE49-F238E27FC236}">
                  <a16:creationId xmlns:a16="http://schemas.microsoft.com/office/drawing/2014/main" xmlns="" id="{C86769C1-211E-4D97-8E73-F65AFC1D844C}"/>
                </a:ext>
              </a:extLst>
            </p:cNvPr>
            <p:cNvGraphicFramePr>
              <a:graphicFrameLocks noChangeAspect="1"/>
            </p:cNvGraphicFramePr>
            <p:nvPr>
              <p:extLst>
                <p:ext uri="{D42A27DB-BD31-4B8C-83A1-F6EECF244321}">
                  <p14:modId xmlns:p14="http://schemas.microsoft.com/office/powerpoint/2010/main" val="4025454322"/>
                </p:ext>
              </p:extLst>
            </p:nvPr>
          </p:nvGraphicFramePr>
          <p:xfrm>
            <a:off x="1904466" y="356866"/>
            <a:ext cx="1327150" cy="2254250"/>
          </p:xfrm>
          <a:graphic>
            <a:graphicData uri="http://schemas.openxmlformats.org/presentationml/2006/ole">
              <mc:AlternateContent xmlns:mc="http://schemas.openxmlformats.org/markup-compatibility/2006">
                <mc:Choice xmlns:v="urn:schemas-microsoft-com:vml" Requires="v">
                  <p:oleObj spid="_x0000_s8295" name="Prism 8" r:id="rId15" imgW="1326380" imgH="2254924" progId="Prism8.Document">
                    <p:embed/>
                  </p:oleObj>
                </mc:Choice>
                <mc:Fallback>
                  <p:oleObj name="Prism 8" r:id="rId15" imgW="1326380" imgH="2254924" progId="Prism8.Document">
                    <p:embed/>
                    <p:pic>
                      <p:nvPicPr>
                        <p:cNvPr id="0" name=""/>
                        <p:cNvPicPr/>
                        <p:nvPr/>
                      </p:nvPicPr>
                      <p:blipFill>
                        <a:blip r:embed="rId16"/>
                        <a:stretch>
                          <a:fillRect/>
                        </a:stretch>
                      </p:blipFill>
                      <p:spPr>
                        <a:xfrm>
                          <a:off x="1904466" y="356866"/>
                          <a:ext cx="1327150" cy="2254250"/>
                        </a:xfrm>
                        <a:prstGeom prst="rect">
                          <a:avLst/>
                        </a:prstGeom>
                      </p:spPr>
                    </p:pic>
                  </p:oleObj>
                </mc:Fallback>
              </mc:AlternateContent>
            </a:graphicData>
          </a:graphic>
        </p:graphicFrame>
        <p:sp>
          <p:nvSpPr>
            <p:cNvPr id="96" name="Rectangle 55">
              <a:extLst>
                <a:ext uri="{FF2B5EF4-FFF2-40B4-BE49-F238E27FC236}">
                  <a16:creationId xmlns:a16="http://schemas.microsoft.com/office/drawing/2014/main" xmlns="" id="{CBD3DA4F-6328-4494-886C-ADB523823B6B}"/>
                </a:ext>
              </a:extLst>
            </p:cNvPr>
            <p:cNvSpPr/>
            <p:nvPr/>
          </p:nvSpPr>
          <p:spPr>
            <a:xfrm>
              <a:off x="1827211" y="320710"/>
              <a:ext cx="275536" cy="276999"/>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B</a:t>
              </a:r>
            </a:p>
          </p:txBody>
        </p:sp>
      </p:grpSp>
    </p:spTree>
    <p:extLst>
      <p:ext uri="{BB962C8B-B14F-4D97-AF65-F5344CB8AC3E}">
        <p14:creationId xmlns:p14="http://schemas.microsoft.com/office/powerpoint/2010/main" val="859860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5300" y="1447800"/>
            <a:ext cx="5867400" cy="1646605"/>
          </a:xfrm>
          <a:prstGeom prst="rect">
            <a:avLst/>
          </a:prstGeom>
        </p:spPr>
        <p:txBody>
          <a:bodyPr wrap="square">
            <a:spAutoFit/>
          </a:bodyPr>
          <a:lstStyle/>
          <a:p>
            <a:pPr algn="just">
              <a:spcBef>
                <a:spcPts val="600"/>
              </a:spcBef>
            </a:pPr>
            <a:r>
              <a:rPr lang="en-AU" altLang="zh-CN" sz="1200" b="1" dirty="0">
                <a:latin typeface="Times New Roman" panose="02020603050405020304" pitchFamily="18" charset="0"/>
                <a:cs typeface="Times New Roman" panose="02020603050405020304" pitchFamily="18" charset="0"/>
              </a:rPr>
              <a:t>Fig S2. Acute β-glucan (HFBG) administration for 7 days did not affect body weight and cognitive behaviours in mice.</a:t>
            </a:r>
            <a:r>
              <a:rPr lang="en-AU" altLang="zh-CN" sz="1200" dirty="0">
                <a:latin typeface="Times New Roman" panose="02020603050405020304" pitchFamily="18" charset="0"/>
                <a:cs typeface="Times New Roman" panose="02020603050405020304" pitchFamily="18" charset="0"/>
              </a:rPr>
              <a:t> (A) Percentages of time spent with the object in the novel place to total object exploration time. (B) Total object exploration time. (C) Nest score. (D) Untorn nesting material. (E) Body weight. (F) Average energy intake. (G) Linear discriminant analysis (LDA) effect size showing the most differentially significant abundant taxa enriched in microbiota from the control (Con) vs. HFFD.   *p &lt; 0.05 vs. Control (Con). #p &lt; 0.05 vs. high-fat and fibre-deficient (HFFD). </a:t>
            </a:r>
            <a:endParaRPr lang="zh-CN" altLang="zh-CN" sz="1200" dirty="0">
              <a:latin typeface="Times New Roman" panose="02020603050405020304" pitchFamily="18" charset="0"/>
              <a:cs typeface="Times New Roman" panose="02020603050405020304" pitchFamily="18" charset="0"/>
            </a:endParaRPr>
          </a:p>
          <a:p>
            <a:pPr algn="just">
              <a:spcBef>
                <a:spcPts val="600"/>
              </a:spcBef>
              <a:spcAft>
                <a:spcPts val="0"/>
              </a:spcAft>
            </a:pPr>
            <a:endParaRPr lang="zh-CN" altLang="zh-CN" sz="12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6927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3420</TotalTime>
  <Words>382</Words>
  <Application>Microsoft Office PowerPoint</Application>
  <PresentationFormat>On-screen Show (4:3)</PresentationFormat>
  <Paragraphs>92</Paragraphs>
  <Slides>3</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9" baseType="lpstr">
      <vt:lpstr>宋体</vt:lpstr>
      <vt:lpstr>Arial</vt:lpstr>
      <vt:lpstr>Calibri</vt:lpstr>
      <vt:lpstr>Times New Roman</vt:lpstr>
      <vt:lpstr>Office Theme</vt:lpstr>
      <vt:lpstr>Prism 8</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Yinghua Yu</dc:creator>
  <cp:lastModifiedBy>dreamsummit</cp:lastModifiedBy>
  <cp:revision>42</cp:revision>
  <dcterms:created xsi:type="dcterms:W3CDTF">2006-08-16T00:00:00Z</dcterms:created>
  <dcterms:modified xsi:type="dcterms:W3CDTF">2020-01-13T01:19:13Z</dcterms:modified>
</cp:coreProperties>
</file>